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452765" y="176272"/>
            <a:ext cx="4127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강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.</a:t>
            </a:r>
            <a:r>
              <a:rPr lang="en-US" altLang="ko-KR" sz="1600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 </a:t>
            </a:r>
            <a:r>
              <a:rPr lang="ko-KR" altLang="en-US" sz="1600" kern="1200" dirty="0" err="1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안드로이드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 개요 및 개발 환경 구축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" TargetMode="Externa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9708" y="3500063"/>
            <a:ext cx="444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ko-KR" altLang="en-US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강</a:t>
            </a:r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  <a:r>
              <a:rPr lang="ko-KR" altLang="en-US" sz="2000" spc="-150" dirty="0" err="1">
                <a:solidFill>
                  <a:srgbClr val="0070C0"/>
                </a:solidFill>
                <a:latin typeface="+mj-ea"/>
                <a:ea typeface="+mj-ea"/>
              </a:rPr>
              <a:t>안드로이드</a:t>
            </a:r>
            <a:r>
              <a:rPr lang="ko-KR" altLang="en-US" sz="2000" spc="-150" dirty="0">
                <a:solidFill>
                  <a:srgbClr val="0070C0"/>
                </a:solidFill>
                <a:latin typeface="+mj-ea"/>
                <a:ea typeface="+mj-ea"/>
              </a:rPr>
              <a:t> 개요 및 개발 환경 구축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9012" y="3900173"/>
            <a:ext cx="4195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안드로이드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개요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JDK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설치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Path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설정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이클립스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설치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ADT, SDK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설치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1-4.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이클립스</a:t>
            </a:r>
            <a:r>
              <a:rPr lang="ko-KR" altLang="en-US" sz="1600" b="1" dirty="0" smtClean="0">
                <a:latin typeface="+mn-ea"/>
              </a:rPr>
              <a:t> 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10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개체 9"/>
          <p:cNvGraphicFramePr>
            <a:graphicFrameLocks noChangeAspect="1"/>
          </p:cNvGraphicFramePr>
          <p:nvPr>
            <p:extLst/>
          </p:nvPr>
        </p:nvGraphicFramePr>
        <p:xfrm>
          <a:off x="808005" y="1898148"/>
          <a:ext cx="5523346" cy="323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Image" r:id="rId3" imgW="8507880" imgH="4977720" progId="Photoshop.Image.13">
                  <p:embed/>
                </p:oleObj>
              </mc:Choice>
              <mc:Fallback>
                <p:oleObj name="Image" r:id="rId3" imgW="8507880" imgH="49777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005" y="1898148"/>
                        <a:ext cx="5523346" cy="3232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16550" y="5215225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Eclipse </a:t>
            </a:r>
            <a:r>
              <a:rPr lang="ko-KR" altLang="en-US" sz="1200" b="1" dirty="0" smtClean="0">
                <a:latin typeface="+mn-ea"/>
              </a:rPr>
              <a:t>실행 </a:t>
            </a:r>
            <a:r>
              <a:rPr lang="en-US" altLang="ko-KR" sz="1200" b="1" dirty="0" smtClean="0">
                <a:latin typeface="+mn-ea"/>
              </a:rPr>
              <a:t>&gt; Workspace </a:t>
            </a:r>
            <a:r>
              <a:rPr lang="ko-KR" altLang="en-US" sz="1200" b="1" dirty="0" smtClean="0">
                <a:latin typeface="+mn-ea"/>
              </a:rPr>
              <a:t>변경</a:t>
            </a:r>
            <a:endParaRPr lang="ko-KR" altLang="en-US" sz="1200" dirty="0">
              <a:latin typeface="+mn-ea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/>
          </p:nvPr>
        </p:nvGraphicFramePr>
        <p:xfrm>
          <a:off x="6483618" y="1898148"/>
          <a:ext cx="4438992" cy="333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Image" r:id="rId5" imgW="13028400" imgH="9790200" progId="Photoshop.Image.13">
                  <p:embed/>
                </p:oleObj>
              </mc:Choice>
              <mc:Fallback>
                <p:oleObj name="Image" r:id="rId5" imgW="13028400" imgH="9790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3618" y="1898148"/>
                        <a:ext cx="4438992" cy="333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49986" y="5353262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Eclipse </a:t>
            </a:r>
            <a:r>
              <a:rPr lang="ko-KR" altLang="en-US" sz="1200" b="1" dirty="0" err="1" smtClean="0">
                <a:latin typeface="+mn-ea"/>
              </a:rPr>
              <a:t>첫실행</a:t>
            </a:r>
            <a:r>
              <a:rPr lang="ko-KR" altLang="en-US" sz="1200" b="1" dirty="0" smtClean="0">
                <a:latin typeface="+mn-ea"/>
              </a:rPr>
              <a:t> 화면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959" y="1564023"/>
            <a:ext cx="51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3. </a:t>
            </a:r>
            <a:r>
              <a:rPr lang="ko-KR" altLang="en-US" sz="1200" dirty="0" err="1" smtClean="0">
                <a:latin typeface="+mn-ea"/>
              </a:rPr>
              <a:t>이클립스</a:t>
            </a:r>
            <a:r>
              <a:rPr lang="ko-KR" altLang="en-US" sz="1200" dirty="0" smtClean="0">
                <a:latin typeface="+mn-ea"/>
              </a:rPr>
              <a:t> 실행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6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11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008" y="1107832"/>
            <a:ext cx="106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+mn-ea"/>
              </a:rPr>
              <a:t>안드로이드</a:t>
            </a:r>
            <a:r>
              <a:rPr lang="ko-KR" altLang="en-US" sz="1200" dirty="0" smtClean="0">
                <a:latin typeface="+mn-ea"/>
              </a:rPr>
              <a:t> 프로젝트를 진행하기 위해서는 </a:t>
            </a:r>
            <a:r>
              <a:rPr lang="ko-KR" altLang="en-US" sz="1200" dirty="0" err="1" smtClean="0">
                <a:latin typeface="+mn-ea"/>
              </a:rPr>
              <a:t>구글이</a:t>
            </a:r>
            <a:r>
              <a:rPr lang="ko-KR" altLang="en-US" sz="1200" dirty="0" smtClean="0">
                <a:latin typeface="+mn-ea"/>
              </a:rPr>
              <a:t> 제공하는 </a:t>
            </a:r>
            <a:r>
              <a:rPr lang="en-US" altLang="ko-KR" sz="1200" dirty="0" smtClean="0">
                <a:latin typeface="+mn-ea"/>
              </a:rPr>
              <a:t>ADT</a:t>
            </a:r>
            <a:r>
              <a:rPr lang="ko-KR" altLang="en-US" sz="1200" dirty="0" smtClean="0">
                <a:latin typeface="+mn-ea"/>
              </a:rPr>
              <a:t>와 </a:t>
            </a:r>
            <a:r>
              <a:rPr lang="ko-KR" altLang="en-US" sz="1200" dirty="0" err="1" smtClean="0">
                <a:latin typeface="+mn-ea"/>
              </a:rPr>
              <a:t>안드로이드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SDK</a:t>
            </a:r>
            <a:r>
              <a:rPr lang="ko-KR" altLang="en-US" sz="1200" dirty="0" smtClean="0">
                <a:latin typeface="+mn-ea"/>
              </a:rPr>
              <a:t>가 있어야 합니다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27300" y="2994053"/>
            <a:ext cx="1853076" cy="61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이클립스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145470" y="2128204"/>
            <a:ext cx="3739868" cy="61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ADT</a:t>
            </a:r>
          </a:p>
          <a:p>
            <a:pPr algn="ctr"/>
            <a:r>
              <a:rPr lang="en-US" altLang="ko-KR" dirty="0" smtClean="0"/>
              <a:t>(Android Development Kit)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450432" y="2994051"/>
            <a:ext cx="1853076" cy="61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Android SDK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4" idx="3"/>
            <a:endCxn id="18" idx="1"/>
          </p:cNvCxnSpPr>
          <p:nvPr/>
        </p:nvCxnSpPr>
        <p:spPr>
          <a:xfrm flipV="1">
            <a:off x="3580376" y="3301549"/>
            <a:ext cx="4870056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5470" y="2758756"/>
            <a:ext cx="373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err="1" smtClean="0">
                <a:latin typeface="+mn-ea"/>
              </a:rPr>
              <a:t>이클립스에서</a:t>
            </a:r>
            <a:r>
              <a:rPr lang="ko-KR" altLang="en-US" sz="1000" dirty="0" smtClean="0">
                <a:latin typeface="+mn-ea"/>
              </a:rPr>
              <a:t> </a:t>
            </a:r>
            <a:r>
              <a:rPr lang="ko-KR" altLang="en-US" sz="1000" dirty="0" err="1" smtClean="0">
                <a:latin typeface="+mn-ea"/>
              </a:rPr>
              <a:t>안드로이드</a:t>
            </a:r>
            <a:r>
              <a:rPr lang="en-US" altLang="ko-KR" sz="1000" dirty="0" smtClean="0">
                <a:latin typeface="+mn-ea"/>
              </a:rPr>
              <a:t>SDK</a:t>
            </a:r>
            <a:r>
              <a:rPr lang="ko-KR" altLang="en-US" sz="1000" dirty="0" smtClean="0">
                <a:latin typeface="+mn-ea"/>
              </a:rPr>
              <a:t>를 이용해서</a:t>
            </a:r>
            <a:r>
              <a:rPr lang="en-US" altLang="ko-KR" sz="1000" dirty="0" smtClean="0">
                <a:latin typeface="+mn-ea"/>
              </a:rPr>
              <a:t>, </a:t>
            </a:r>
          </a:p>
          <a:p>
            <a:pPr algn="ctr"/>
            <a:r>
              <a:rPr lang="ko-KR" altLang="en-US" sz="1000" dirty="0" err="1" smtClean="0">
                <a:latin typeface="+mn-ea"/>
              </a:rPr>
              <a:t>안드로이드</a:t>
            </a:r>
            <a:r>
              <a:rPr lang="ko-KR" altLang="en-US" sz="1000" dirty="0" smtClean="0">
                <a:latin typeface="+mn-ea"/>
              </a:rPr>
              <a:t> 프로젝트를 개발할 수 있도록 합니다</a:t>
            </a:r>
            <a:r>
              <a:rPr lang="en-US" altLang="ko-KR" sz="1000" dirty="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cxnSp>
        <p:nvCxnSpPr>
          <p:cNvPr id="9" name="직선 화살표 연결선 8"/>
          <p:cNvCxnSpPr>
            <a:stCxn id="15" idx="2"/>
          </p:cNvCxnSpPr>
          <p:nvPr/>
        </p:nvCxnSpPr>
        <p:spPr>
          <a:xfrm flipH="1">
            <a:off x="6015403" y="2743199"/>
            <a:ext cx="1" cy="558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9958" y="1564023"/>
            <a:ext cx="1069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1. ADT </a:t>
            </a:r>
            <a:r>
              <a:rPr lang="ko-KR" altLang="en-US" sz="1200" dirty="0" smtClean="0">
                <a:latin typeface="+mn-ea"/>
              </a:rPr>
              <a:t>설치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85" y="1965204"/>
            <a:ext cx="3609975" cy="35337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16" y="1965204"/>
            <a:ext cx="3955467" cy="418967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976575" y="2108031"/>
            <a:ext cx="598585" cy="3272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376445" y="4425133"/>
            <a:ext cx="1721318" cy="3272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610600" y="2618104"/>
            <a:ext cx="654698" cy="3272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6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13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24" y="2124074"/>
            <a:ext cx="4298058" cy="215690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89733" y="2953593"/>
            <a:ext cx="2046486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607" y="2124074"/>
            <a:ext cx="4098593" cy="394896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15404" y="3483160"/>
            <a:ext cx="1032759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721474" y="5682845"/>
            <a:ext cx="1032759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6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14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7" y="1772115"/>
            <a:ext cx="4408265" cy="43009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918188" y="5680923"/>
            <a:ext cx="787964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43" y="1772115"/>
            <a:ext cx="4027030" cy="389691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941993" y="4554781"/>
            <a:ext cx="1834480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393798" y="5331100"/>
            <a:ext cx="693558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7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15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9958" y="1564023"/>
            <a:ext cx="1069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2. SDK </a:t>
            </a:r>
            <a:r>
              <a:rPr lang="ko-KR" altLang="en-US" sz="1200" dirty="0" smtClean="0">
                <a:latin typeface="+mn-ea"/>
              </a:rPr>
              <a:t>설치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77" y="1841022"/>
            <a:ext cx="4589477" cy="474916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267413" y="1961187"/>
            <a:ext cx="1613352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074089" y="5933028"/>
            <a:ext cx="944240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56" y="1841022"/>
            <a:ext cx="4352925" cy="39243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148973" y="3849754"/>
            <a:ext cx="3079359" cy="4471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2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9958" y="1564023"/>
            <a:ext cx="1069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2. SDK </a:t>
            </a:r>
            <a:r>
              <a:rPr lang="ko-KR" altLang="en-US" sz="1200" dirty="0" smtClean="0">
                <a:latin typeface="+mn-ea"/>
              </a:rPr>
              <a:t>설치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86" y="1926757"/>
            <a:ext cx="2712227" cy="434385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943986" y="5578326"/>
            <a:ext cx="553041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15465" y="5867717"/>
            <a:ext cx="2140429" cy="306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94" y="1926757"/>
            <a:ext cx="4077645" cy="31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ADT</a:t>
            </a:r>
            <a:r>
              <a:rPr lang="en-US" altLang="ko-KR" sz="1600" b="1" dirty="0" smtClean="0">
                <a:latin typeface="+mn-ea"/>
              </a:rPr>
              <a:t>, SDK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9958" y="1564023"/>
            <a:ext cx="1069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2. SDK </a:t>
            </a:r>
            <a:r>
              <a:rPr lang="ko-KR" altLang="en-US" sz="1200" dirty="0" smtClean="0">
                <a:latin typeface="+mn-ea"/>
              </a:rPr>
              <a:t>설치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45" y="1853086"/>
            <a:ext cx="4560498" cy="327236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237444" y="4299785"/>
            <a:ext cx="1135668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69" y="1841022"/>
            <a:ext cx="5331424" cy="338491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0099478" y="4327116"/>
            <a:ext cx="897598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533401" y="4853046"/>
            <a:ext cx="775852" cy="248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9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09625" y="1703670"/>
            <a:ext cx="5724525" cy="4906680"/>
          </a:xfrm>
          <a:prstGeom prst="roundRect">
            <a:avLst>
              <a:gd name="adj" fmla="val 5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안드로이드</a:t>
            </a:r>
            <a:r>
              <a:rPr lang="ko-KR" altLang="en-US" sz="1600" b="1" dirty="0">
                <a:latin typeface="+mn-ea"/>
              </a:rPr>
              <a:t> 개요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latin typeface="+mj-ea"/>
                <a:ea typeface="+mj-ea"/>
              </a:rPr>
              <a:t>안드로이드는</a:t>
            </a:r>
            <a:r>
              <a:rPr lang="ko-KR" altLang="en-US" sz="1200" dirty="0">
                <a:latin typeface="+mj-ea"/>
                <a:ea typeface="+mj-ea"/>
              </a:rPr>
              <a:t> 많은 </a:t>
            </a:r>
            <a:r>
              <a:rPr lang="ko-KR" altLang="en-US" sz="1200" dirty="0" err="1">
                <a:latin typeface="+mj-ea"/>
                <a:ea typeface="+mj-ea"/>
              </a:rPr>
              <a:t>모바일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OS </a:t>
            </a:r>
            <a:r>
              <a:rPr lang="ko-KR" altLang="en-US" sz="1200" dirty="0">
                <a:latin typeface="+mj-ea"/>
                <a:ea typeface="+mj-ea"/>
              </a:rPr>
              <a:t>중 하나로써 현재는 사용자가 가장 많다고 해도 과언이 아닐 만큼 널리 사용되는 프레임워크입니다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  <a:endParaRPr lang="en-US" altLang="ko-KR" sz="1200" dirty="0" smtClean="0">
              <a:latin typeface="+mj-ea"/>
              <a:ea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1348154" y="4267483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안드로이드</a:t>
            </a:r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2386379" y="2686333"/>
            <a:ext cx="1581150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윈도우폰</a:t>
            </a:r>
            <a:endParaRPr lang="ko-KR" altLang="en-US" dirty="0"/>
          </a:p>
        </p:txBody>
      </p:sp>
      <p:sp>
        <p:nvSpPr>
          <p:cNvPr id="29" name="타원 28"/>
          <p:cNvSpPr/>
          <p:nvPr/>
        </p:nvSpPr>
        <p:spPr>
          <a:xfrm>
            <a:off x="4081829" y="3105433"/>
            <a:ext cx="1581150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iPhone</a:t>
            </a:r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4748579" y="4810408"/>
            <a:ext cx="1362075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심비안</a:t>
            </a:r>
            <a:endParaRPr lang="ko-KR" altLang="en-US" dirty="0"/>
          </a:p>
        </p:txBody>
      </p:sp>
      <p:sp>
        <p:nvSpPr>
          <p:cNvPr id="34" name="타원 33"/>
          <p:cNvSpPr/>
          <p:nvPr/>
        </p:nvSpPr>
        <p:spPr>
          <a:xfrm>
            <a:off x="3376979" y="4686583"/>
            <a:ext cx="1076325" cy="1076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RIM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09625" y="1940689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j-ea"/>
                <a:ea typeface="+mj-ea"/>
              </a:rPr>
              <a:t>Mobile OS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072679" y="1754411"/>
            <a:ext cx="4062046" cy="4601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1.0(Apple Pie) : API-1</a:t>
            </a:r>
          </a:p>
          <a:p>
            <a:r>
              <a:rPr lang="en-US" altLang="ko-KR" dirty="0" smtClean="0"/>
              <a:t>1.1(Banana Bread) : API-2</a:t>
            </a:r>
          </a:p>
          <a:p>
            <a:r>
              <a:rPr lang="en-US" altLang="ko-KR" dirty="0" smtClean="0"/>
              <a:t>1.5(</a:t>
            </a:r>
            <a:r>
              <a:rPr lang="en-US" altLang="ko-KR" dirty="0" err="1" smtClean="0"/>
              <a:t>CupCake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API-3</a:t>
            </a:r>
          </a:p>
          <a:p>
            <a:r>
              <a:rPr lang="en-US" altLang="ko-KR" dirty="0" smtClean="0"/>
              <a:t>1.6(Donut)</a:t>
            </a:r>
            <a:r>
              <a:rPr lang="en-US" altLang="ko-KR" dirty="0"/>
              <a:t> : </a:t>
            </a:r>
            <a:r>
              <a:rPr lang="en-US" altLang="ko-KR" dirty="0" smtClean="0"/>
              <a:t>API-4</a:t>
            </a:r>
          </a:p>
          <a:p>
            <a:r>
              <a:rPr lang="en-US" altLang="ko-KR" dirty="0" smtClean="0"/>
              <a:t>2.0(</a:t>
            </a:r>
            <a:r>
              <a:rPr lang="en-US" altLang="ko-KR" dirty="0" err="1" smtClean="0"/>
              <a:t>Eclair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API-5</a:t>
            </a:r>
          </a:p>
          <a:p>
            <a:r>
              <a:rPr lang="en-US" altLang="ko-KR" dirty="0" smtClean="0"/>
              <a:t>2.1(</a:t>
            </a:r>
            <a:r>
              <a:rPr lang="en-US" altLang="ko-KR" dirty="0" err="1" smtClean="0"/>
              <a:t>Eclair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API-6,7</a:t>
            </a:r>
          </a:p>
          <a:p>
            <a:r>
              <a:rPr lang="en-US" altLang="ko-KR" dirty="0" smtClean="0"/>
              <a:t>2.2(</a:t>
            </a:r>
            <a:r>
              <a:rPr lang="en-US" altLang="ko-KR" dirty="0" err="1" smtClean="0"/>
              <a:t>Froyo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API-8</a:t>
            </a:r>
          </a:p>
          <a:p>
            <a:r>
              <a:rPr lang="en-US" altLang="ko-KR" dirty="0" smtClean="0"/>
              <a:t>2.3(Ginger Bread)</a:t>
            </a:r>
            <a:r>
              <a:rPr lang="en-US" altLang="ko-KR" dirty="0"/>
              <a:t> : </a:t>
            </a:r>
            <a:r>
              <a:rPr lang="en-US" altLang="ko-KR" dirty="0" smtClean="0"/>
              <a:t>API-9,10</a:t>
            </a:r>
            <a:endParaRPr lang="en-US" altLang="ko-KR" dirty="0"/>
          </a:p>
          <a:p>
            <a:r>
              <a:rPr lang="en-US" altLang="ko-KR" dirty="0" smtClean="0"/>
              <a:t>3.0(</a:t>
            </a:r>
            <a:r>
              <a:rPr lang="en-US" altLang="ko-KR" dirty="0" err="1" smtClean="0"/>
              <a:t>HoneyComb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API-11</a:t>
            </a:r>
          </a:p>
          <a:p>
            <a:r>
              <a:rPr lang="en-US" altLang="ko-KR" dirty="0" smtClean="0"/>
              <a:t>3.x(</a:t>
            </a:r>
            <a:r>
              <a:rPr lang="en-US" altLang="ko-KR" dirty="0" err="1" smtClean="0"/>
              <a:t>HoneyComb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API-12,13</a:t>
            </a:r>
          </a:p>
          <a:p>
            <a:r>
              <a:rPr lang="en-US" altLang="ko-KR" dirty="0" smtClean="0"/>
              <a:t>4.0(</a:t>
            </a:r>
            <a:r>
              <a:rPr lang="en-US" altLang="ko-KR" dirty="0" err="1" smtClean="0"/>
              <a:t>Icecream</a:t>
            </a:r>
            <a:r>
              <a:rPr lang="en-US" altLang="ko-KR" dirty="0" smtClean="0"/>
              <a:t> Sandwich)</a:t>
            </a:r>
            <a:r>
              <a:rPr lang="en-US" altLang="ko-KR" dirty="0"/>
              <a:t> : </a:t>
            </a:r>
            <a:r>
              <a:rPr lang="en-US" altLang="ko-KR" dirty="0" smtClean="0"/>
              <a:t>API-14,15</a:t>
            </a:r>
          </a:p>
          <a:p>
            <a:r>
              <a:rPr lang="en-US" altLang="ko-KR" dirty="0" smtClean="0"/>
              <a:t>4.1(Jelly Bean)</a:t>
            </a:r>
            <a:r>
              <a:rPr lang="en-US" altLang="ko-KR" dirty="0"/>
              <a:t> : </a:t>
            </a:r>
            <a:r>
              <a:rPr lang="en-US" altLang="ko-KR" dirty="0" smtClean="0"/>
              <a:t>API-16</a:t>
            </a:r>
          </a:p>
          <a:p>
            <a:r>
              <a:rPr lang="en-US" altLang="ko-KR" dirty="0" smtClean="0"/>
              <a:t>4.x(</a:t>
            </a:r>
            <a:r>
              <a:rPr lang="en-US" altLang="ko-KR" dirty="0"/>
              <a:t>Jelly </a:t>
            </a:r>
            <a:r>
              <a:rPr lang="en-US" altLang="ko-KR" dirty="0" smtClean="0"/>
              <a:t>Bean)</a:t>
            </a:r>
            <a:r>
              <a:rPr lang="en-US" altLang="ko-KR" dirty="0"/>
              <a:t> : </a:t>
            </a:r>
            <a:r>
              <a:rPr lang="en-US" altLang="ko-KR" dirty="0" smtClean="0"/>
              <a:t>API-17,18</a:t>
            </a:r>
          </a:p>
          <a:p>
            <a:r>
              <a:rPr lang="en-US" altLang="ko-KR" dirty="0" smtClean="0"/>
              <a:t>4.4(</a:t>
            </a:r>
            <a:r>
              <a:rPr lang="en-US" altLang="ko-KR" dirty="0" err="1" smtClean="0"/>
              <a:t>Kitkat</a:t>
            </a:r>
            <a:r>
              <a:rPr lang="en-US" altLang="ko-KR" dirty="0" smtClean="0"/>
              <a:t>)</a:t>
            </a:r>
            <a:r>
              <a:rPr lang="en-US" altLang="ko-KR" dirty="0"/>
              <a:t> : </a:t>
            </a:r>
            <a:r>
              <a:rPr lang="en-US" altLang="ko-KR" dirty="0" smtClean="0"/>
              <a:t>API-19,20</a:t>
            </a:r>
          </a:p>
          <a:p>
            <a:r>
              <a:rPr lang="en-US" altLang="ko-KR" dirty="0" smtClean="0"/>
              <a:t>5.0(Lollipop)</a:t>
            </a:r>
            <a:r>
              <a:rPr lang="en-US" altLang="ko-KR" dirty="0"/>
              <a:t> : </a:t>
            </a:r>
            <a:r>
              <a:rPr lang="en-US" altLang="ko-KR" dirty="0" smtClean="0"/>
              <a:t>API-21</a:t>
            </a:r>
          </a:p>
        </p:txBody>
      </p:sp>
    </p:spTree>
    <p:extLst>
      <p:ext uri="{BB962C8B-B14F-4D97-AF65-F5344CB8AC3E}">
        <p14:creationId xmlns:p14="http://schemas.microsoft.com/office/powerpoint/2010/main" val="3743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JDK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+mj-ea"/>
                <a:ea typeface="+mj-ea"/>
              </a:rPr>
              <a:t>안드로이드는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en-US" altLang="ko-KR" sz="1200" dirty="0" smtClean="0">
                <a:latin typeface="+mj-ea"/>
                <a:ea typeface="+mj-ea"/>
              </a:rPr>
              <a:t>JAVA</a:t>
            </a:r>
            <a:r>
              <a:rPr lang="ko-KR" altLang="en-US" sz="1200" dirty="0">
                <a:latin typeface="+mj-ea"/>
                <a:ea typeface="+mj-ea"/>
              </a:rPr>
              <a:t>를 기본언어로 </a:t>
            </a:r>
            <a:r>
              <a:rPr lang="ko-KR" altLang="en-US" sz="1200" dirty="0" smtClean="0">
                <a:latin typeface="+mj-ea"/>
                <a:ea typeface="+mj-ea"/>
              </a:rPr>
              <a:t>사용합니다</a:t>
            </a:r>
            <a:r>
              <a:rPr lang="en-US" altLang="ko-KR" sz="1200" dirty="0">
                <a:latin typeface="+mj-ea"/>
                <a:ea typeface="+mj-ea"/>
              </a:rPr>
              <a:t>. JAVA</a:t>
            </a:r>
            <a:r>
              <a:rPr lang="ko-KR" altLang="en-US" sz="1200" dirty="0">
                <a:latin typeface="+mj-ea"/>
                <a:ea typeface="+mj-ea"/>
              </a:rPr>
              <a:t>언어로 작성한 프로그램을 </a:t>
            </a:r>
            <a:r>
              <a:rPr lang="ko-KR" altLang="en-US" sz="1200" dirty="0" err="1">
                <a:latin typeface="+mj-ea"/>
                <a:ea typeface="+mj-ea"/>
              </a:rPr>
              <a:t>컴파일하기</a:t>
            </a:r>
            <a:r>
              <a:rPr lang="ko-KR" altLang="en-US" sz="1200" dirty="0">
                <a:latin typeface="+mj-ea"/>
                <a:ea typeface="+mj-ea"/>
              </a:rPr>
              <a:t> 위해서는 </a:t>
            </a:r>
            <a:r>
              <a:rPr lang="en-US" altLang="ko-KR" sz="1200" dirty="0">
                <a:latin typeface="+mj-ea"/>
                <a:ea typeface="+mj-ea"/>
              </a:rPr>
              <a:t>JDK(Java Development Kit)</a:t>
            </a:r>
            <a:r>
              <a:rPr lang="ko-KR" altLang="en-US" sz="1200" dirty="0">
                <a:latin typeface="+mj-ea"/>
                <a:ea typeface="+mj-ea"/>
              </a:rPr>
              <a:t>가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필요 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958" y="2279379"/>
            <a:ext cx="513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1. </a:t>
            </a:r>
            <a:r>
              <a:rPr lang="en-US" altLang="ko-KR" sz="1200" dirty="0" smtClean="0">
                <a:latin typeface="+mn-ea"/>
                <a:hlinkClick r:id="rId3"/>
              </a:rPr>
              <a:t>http://java.sun.com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접속</a:t>
            </a:r>
            <a:endParaRPr lang="ko-KR" altLang="en-US" sz="1200" dirty="0">
              <a:latin typeface="+mn-ea"/>
            </a:endParaRP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48751"/>
              </p:ext>
            </p:extLst>
          </p:nvPr>
        </p:nvGraphicFramePr>
        <p:xfrm>
          <a:off x="914399" y="2596731"/>
          <a:ext cx="4178049" cy="306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Image" r:id="rId4" imgW="17320320" imgH="12710880" progId="Photoshop.Image.13">
                  <p:embed/>
                </p:oleObj>
              </mc:Choice>
              <mc:Fallback>
                <p:oleObj name="Image" r:id="rId4" imgW="17320320" imgH="12710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2596731"/>
                        <a:ext cx="4178049" cy="306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08910"/>
              </p:ext>
            </p:extLst>
          </p:nvPr>
        </p:nvGraphicFramePr>
        <p:xfrm>
          <a:off x="6086018" y="2569049"/>
          <a:ext cx="4188394" cy="304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Image" r:id="rId6" imgW="17396640" imgH="12634920" progId="Photoshop.Image.13">
                  <p:embed/>
                </p:oleObj>
              </mc:Choice>
              <mc:Fallback>
                <p:oleObj name="Image" r:id="rId6" imgW="17396640" imgH="12634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6018" y="2569049"/>
                        <a:ext cx="4188394" cy="304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직선 연결선 15"/>
          <p:cNvCxnSpPr/>
          <p:nvPr/>
        </p:nvCxnSpPr>
        <p:spPr>
          <a:xfrm>
            <a:off x="677008" y="2205468"/>
            <a:ext cx="9766874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008" y="1897691"/>
            <a:ext cx="1067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JDK </a:t>
            </a:r>
            <a:r>
              <a:rPr lang="ko-KR" altLang="en-US" sz="1400" dirty="0" smtClean="0">
                <a:latin typeface="+mn-ea"/>
              </a:rPr>
              <a:t>설치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0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</a:rPr>
              <a:t>JDK </a:t>
            </a:r>
            <a:r>
              <a:rPr lang="ko-KR" altLang="en-US" sz="1600" b="1" dirty="0">
                <a:latin typeface="+mn-ea"/>
              </a:rPr>
              <a:t>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008" y="1284087"/>
            <a:ext cx="51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3. JDK </a:t>
            </a:r>
            <a:r>
              <a:rPr lang="ko-KR" altLang="en-US" sz="1200" dirty="0" smtClean="0">
                <a:latin typeface="+mn-ea"/>
              </a:rPr>
              <a:t>최신버전 다운로드</a:t>
            </a:r>
            <a:endParaRPr lang="ko-KR" altLang="en-US" sz="1200" dirty="0">
              <a:latin typeface="+mn-ea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60593"/>
              </p:ext>
            </p:extLst>
          </p:nvPr>
        </p:nvGraphicFramePr>
        <p:xfrm>
          <a:off x="926424" y="1625893"/>
          <a:ext cx="4188394" cy="304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Image" r:id="rId3" imgW="17396640" imgH="12634920" progId="Photoshop.Image.13">
                  <p:embed/>
                </p:oleObj>
              </mc:Choice>
              <mc:Fallback>
                <p:oleObj name="Image" r:id="rId3" imgW="17396640" imgH="12634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424" y="1625893"/>
                        <a:ext cx="4188394" cy="304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52310"/>
              </p:ext>
            </p:extLst>
          </p:nvPr>
        </p:nvGraphicFramePr>
        <p:xfrm>
          <a:off x="6533452" y="1625893"/>
          <a:ext cx="4188394" cy="304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Image" r:id="rId5" imgW="17396640" imgH="12634920" progId="Photoshop.Image.13">
                  <p:embed/>
                </p:oleObj>
              </mc:Choice>
              <mc:Fallback>
                <p:oleObj name="Image" r:id="rId5" imgW="17396640" imgH="12634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3452" y="1625893"/>
                        <a:ext cx="4188394" cy="304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3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path </a:t>
            </a:r>
            <a:r>
              <a:rPr lang="ko-KR" altLang="en-US" sz="1600" b="1" dirty="0" smtClean="0">
                <a:latin typeface="+mn-ea"/>
              </a:rPr>
              <a:t>설정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7007" y="1470991"/>
            <a:ext cx="10676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400" dirty="0" smtClean="0">
                <a:latin typeface="+mn-ea"/>
              </a:rPr>
              <a:t>JAVA </a:t>
            </a:r>
            <a:r>
              <a:rPr lang="ko-KR" altLang="en-US" sz="1400" dirty="0" smtClean="0">
                <a:latin typeface="+mn-ea"/>
              </a:rPr>
              <a:t>환경 변수 설정</a:t>
            </a:r>
            <a:endParaRPr lang="en-US" altLang="ko-KR" sz="14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741" y="1783413"/>
            <a:ext cx="1045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bin/javac.exe</a:t>
            </a:r>
            <a:r>
              <a:rPr lang="en-US" altLang="ko-KR" sz="1200" dirty="0" smtClean="0">
                <a:latin typeface="+mn-ea"/>
              </a:rPr>
              <a:t> : .java </a:t>
            </a:r>
            <a:r>
              <a:rPr lang="ko-KR" altLang="en-US" sz="1200" dirty="0" smtClean="0">
                <a:latin typeface="+mn-ea"/>
              </a:rPr>
              <a:t>파일을 </a:t>
            </a:r>
            <a:r>
              <a:rPr lang="en-US" altLang="ko-KR" sz="1200" dirty="0" smtClean="0">
                <a:latin typeface="+mn-ea"/>
              </a:rPr>
              <a:t>JVM</a:t>
            </a:r>
            <a:r>
              <a:rPr lang="ko-KR" altLang="en-US" sz="1200" dirty="0" smtClean="0">
                <a:latin typeface="+mn-ea"/>
              </a:rPr>
              <a:t>이 받아들일 수 있는 </a:t>
            </a:r>
            <a:r>
              <a:rPr lang="en-US" altLang="ko-KR" sz="1200" dirty="0" smtClean="0">
                <a:latin typeface="+mn-ea"/>
              </a:rPr>
              <a:t>.class </a:t>
            </a:r>
            <a:r>
              <a:rPr lang="ko-KR" altLang="en-US" sz="1200" dirty="0" smtClean="0">
                <a:latin typeface="+mn-ea"/>
              </a:rPr>
              <a:t>파일로 변환 시켜주는 프로그램</a:t>
            </a:r>
            <a:r>
              <a:rPr lang="en-US" altLang="ko-KR" sz="1200" dirty="0" smtClean="0">
                <a:latin typeface="+mn-ea"/>
              </a:rPr>
              <a:t>.</a:t>
            </a:r>
            <a:br>
              <a:rPr lang="en-US" altLang="ko-KR" sz="1200" dirty="0" smtClean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                    </a:t>
            </a:r>
            <a:r>
              <a:rPr lang="ko-KR" altLang="en-US" sz="1200" dirty="0" smtClean="0">
                <a:latin typeface="+mn-ea"/>
              </a:rPr>
              <a:t>매번 해당 경로에 들어가서 실행하기가 번거로우므로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환경 변수 설정을 통해 어디서나 실행 가능하게 함</a:t>
            </a:r>
            <a:r>
              <a:rPr lang="en-US" altLang="ko-KR" sz="1200" dirty="0" smtClean="0">
                <a:latin typeface="+mn-ea"/>
              </a:rPr>
              <a:t>.</a:t>
            </a:r>
            <a:r>
              <a:rPr lang="ko-KR" altLang="en-US" sz="1200" dirty="0" smtClean="0">
                <a:latin typeface="+mn-ea"/>
              </a:rPr>
              <a:t>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9587" y="5623661"/>
            <a:ext cx="131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bin/javac.exe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2075" y="5623660"/>
            <a:ext cx="131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</a:rPr>
              <a:t>시스템 설정변경</a:t>
            </a:r>
            <a:endParaRPr lang="ko-KR" altLang="en-US" sz="1200" dirty="0">
              <a:latin typeface="+mn-ea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7008" y="1107832"/>
            <a:ext cx="106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환경변수 </a:t>
            </a:r>
            <a:r>
              <a:rPr lang="en-US" altLang="ko-KR" sz="1200" dirty="0" smtClean="0">
                <a:latin typeface="+mn-ea"/>
              </a:rPr>
              <a:t>PATH</a:t>
            </a:r>
            <a:r>
              <a:rPr lang="ko-KR" altLang="en-US" sz="1200" dirty="0" smtClean="0">
                <a:latin typeface="+mn-ea"/>
              </a:rPr>
              <a:t>에 </a:t>
            </a:r>
            <a:r>
              <a:rPr lang="en-US" altLang="ko-KR" sz="1200" dirty="0" smtClean="0">
                <a:latin typeface="+mn-ea"/>
              </a:rPr>
              <a:t>javac.exe</a:t>
            </a:r>
            <a:r>
              <a:rPr lang="ko-KR" altLang="en-US" sz="1200" dirty="0" smtClean="0">
                <a:latin typeface="+mn-ea"/>
              </a:rPr>
              <a:t>를 포함시켜 어느 </a:t>
            </a:r>
            <a:r>
              <a:rPr lang="ko-KR" altLang="en-US" sz="1200" dirty="0" err="1" smtClean="0">
                <a:latin typeface="+mn-ea"/>
              </a:rPr>
              <a:t>디렉토리에서나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javac.exe</a:t>
            </a:r>
            <a:r>
              <a:rPr lang="ko-KR" altLang="en-US" sz="1200" dirty="0" smtClean="0">
                <a:latin typeface="+mn-ea"/>
              </a:rPr>
              <a:t>가 실행될 수 있도록 설정 합니다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03" y="2450621"/>
            <a:ext cx="4846749" cy="297310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37" y="2450621"/>
            <a:ext cx="5234423" cy="25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path </a:t>
            </a:r>
            <a:r>
              <a:rPr lang="ko-KR" altLang="en-US" sz="1600" b="1" dirty="0" smtClean="0">
                <a:latin typeface="+mn-ea"/>
              </a:rPr>
              <a:t>설정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7007" y="1470991"/>
            <a:ext cx="10676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400" dirty="0" smtClean="0">
                <a:latin typeface="+mn-ea"/>
              </a:rPr>
              <a:t>JAVA </a:t>
            </a:r>
            <a:r>
              <a:rPr lang="ko-KR" altLang="en-US" sz="1400" dirty="0" smtClean="0">
                <a:latin typeface="+mn-ea"/>
              </a:rPr>
              <a:t>환경 변수 설정</a:t>
            </a:r>
            <a:endParaRPr lang="en-US" altLang="ko-KR" sz="1400" dirty="0" smtClean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931" y="5807385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</a:rPr>
              <a:t>시스템 속성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&gt; </a:t>
            </a:r>
            <a:r>
              <a:rPr lang="ko-KR" altLang="en-US" sz="1200" b="1" dirty="0" smtClean="0">
                <a:latin typeface="+mn-ea"/>
              </a:rPr>
              <a:t>고급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&gt; </a:t>
            </a:r>
            <a:r>
              <a:rPr lang="ko-KR" altLang="en-US" sz="1200" b="1" dirty="0" smtClean="0">
                <a:latin typeface="+mn-ea"/>
              </a:rPr>
              <a:t>환경 변수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0026" y="5807384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</a:rPr>
              <a:t>환경 변수 수정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86" y="1874981"/>
            <a:ext cx="3535199" cy="387154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38" y="1887178"/>
            <a:ext cx="3589586" cy="39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path </a:t>
            </a:r>
            <a:r>
              <a:rPr lang="ko-KR" altLang="en-US" sz="1600" b="1" dirty="0" smtClean="0">
                <a:latin typeface="+mn-ea"/>
              </a:rPr>
              <a:t>설정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7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7007" y="1470991"/>
            <a:ext cx="10676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400" dirty="0" smtClean="0">
                <a:latin typeface="+mn-ea"/>
              </a:rPr>
              <a:t>JAVA </a:t>
            </a:r>
            <a:r>
              <a:rPr lang="ko-KR" altLang="en-US" sz="1400" dirty="0" smtClean="0">
                <a:latin typeface="+mn-ea"/>
              </a:rPr>
              <a:t>환경 변수 설정</a:t>
            </a:r>
            <a:endParaRPr lang="en-US" altLang="ko-KR" sz="1400" dirty="0" smtClean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235" y="5793674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Path </a:t>
            </a:r>
            <a:r>
              <a:rPr lang="ko-KR" altLang="en-US" sz="1200" b="1" dirty="0" smtClean="0">
                <a:latin typeface="+mn-ea"/>
              </a:rPr>
              <a:t>환경 변수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235" y="3660074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n-ea"/>
              </a:rPr>
              <a:t>JAVA_HOME </a:t>
            </a:r>
            <a:r>
              <a:rPr lang="ko-KR" altLang="en-US" sz="1200" b="1" dirty="0" smtClean="0">
                <a:latin typeface="+mn-ea"/>
              </a:rPr>
              <a:t>환경 변수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470" y="5932173"/>
            <a:ext cx="270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</a:rPr>
              <a:t>환경 변수 완료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97" y="2012578"/>
            <a:ext cx="3952875" cy="154305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97" y="4173237"/>
            <a:ext cx="3952875" cy="155257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436" y="1891982"/>
            <a:ext cx="5989801" cy="38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1-4.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이클립스</a:t>
            </a:r>
            <a:r>
              <a:rPr lang="ko-KR" altLang="en-US" sz="1600" b="1" dirty="0" smtClean="0">
                <a:latin typeface="+mn-ea"/>
              </a:rPr>
              <a:t> 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8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008" y="1618009"/>
            <a:ext cx="51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latin typeface="+mn-ea"/>
              </a:rPr>
              <a:t>1. http://www.eclipse.org </a:t>
            </a:r>
            <a:r>
              <a:rPr lang="ko-KR" altLang="en-US" sz="1200" dirty="0" smtClean="0">
                <a:latin typeface="+mn-ea"/>
              </a:rPr>
              <a:t>접속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08" y="1107832"/>
            <a:ext cx="106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IDE(</a:t>
            </a:r>
            <a:r>
              <a:rPr lang="ko-KR" altLang="en-US" sz="1200" dirty="0" err="1" smtClean="0">
                <a:latin typeface="+mj-ea"/>
                <a:ea typeface="+mj-ea"/>
              </a:rPr>
              <a:t>개발툴</a:t>
            </a:r>
            <a:r>
              <a:rPr lang="en-US" altLang="ko-KR" sz="1200" dirty="0" smtClean="0">
                <a:latin typeface="+mj-ea"/>
                <a:ea typeface="+mj-ea"/>
              </a:rPr>
              <a:t>) </a:t>
            </a:r>
            <a:r>
              <a:rPr lang="ko-KR" altLang="en-US" sz="1200" dirty="0" err="1" smtClean="0">
                <a:latin typeface="+mj-ea"/>
                <a:ea typeface="+mj-ea"/>
              </a:rPr>
              <a:t>이클립스</a:t>
            </a:r>
            <a:r>
              <a:rPr lang="ko-KR" altLang="en-US" sz="1200" dirty="0" smtClean="0">
                <a:latin typeface="+mj-ea"/>
                <a:ea typeface="+mj-ea"/>
              </a:rPr>
              <a:t> 설치</a:t>
            </a: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다운로드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endParaRPr lang="ko-KR" altLang="en-US" sz="1200" dirty="0">
              <a:latin typeface="+mj-ea"/>
              <a:ea typeface="+mj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62" y="1895008"/>
            <a:ext cx="5715936" cy="39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1-4.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이클립스</a:t>
            </a:r>
            <a:r>
              <a:rPr lang="ko-KR" altLang="en-US" sz="1600" b="1" dirty="0" smtClean="0">
                <a:latin typeface="+mn-ea"/>
              </a:rPr>
              <a:t> 설치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9959" y="1564023"/>
            <a:ext cx="51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2. JAVA EE </a:t>
            </a:r>
            <a:r>
              <a:rPr lang="ko-KR" altLang="en-US" sz="1200" dirty="0" smtClean="0">
                <a:latin typeface="+mn-ea"/>
              </a:rPr>
              <a:t>버전 다운로드</a:t>
            </a:r>
            <a:r>
              <a:rPr lang="en-US" altLang="ko-KR" sz="1200" dirty="0" smtClean="0">
                <a:latin typeface="+mn-ea"/>
              </a:rPr>
              <a:t> 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9" y="1984124"/>
            <a:ext cx="5196305" cy="362088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92" y="1987797"/>
            <a:ext cx="5199977" cy="3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397</Words>
  <Application>Microsoft Office PowerPoint</Application>
  <PresentationFormat>와이드스크린</PresentationFormat>
  <Paragraphs>96</Paragraphs>
  <Slides>17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302</cp:revision>
  <dcterms:created xsi:type="dcterms:W3CDTF">2014-12-01T08:37:15Z</dcterms:created>
  <dcterms:modified xsi:type="dcterms:W3CDTF">2015-03-11T02:17:36Z</dcterms:modified>
</cp:coreProperties>
</file>