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59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A1ADC-3FB7-40DA-B2DE-355D9B030C78}" type="datetimeFigureOut">
              <a:rPr lang="ko-KR" altLang="en-US" smtClean="0"/>
              <a:t>2015-04-10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344A0-AA20-403B-B262-2ACEA066A2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92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E9EB-5882-4F14-9D7A-E43319FAAE5D}" type="datetime1">
              <a:rPr lang="ko-KR" altLang="en-US" smtClean="0"/>
              <a:t>2015-04-10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664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5BE4-290A-4A67-9142-8569AAC90C2F}" type="datetime1">
              <a:rPr lang="ko-KR" altLang="en-US" smtClean="0"/>
              <a:t>2015-04-10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53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7AA9-974F-41EE-AA93-9A7D5FC26AF0}" type="datetime1">
              <a:rPr lang="ko-KR" altLang="en-US" smtClean="0"/>
              <a:t>2015-04-10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954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78F7-13A7-47A7-A538-4854C83EAB76}" type="datetime1">
              <a:rPr lang="ko-KR" altLang="en-US" smtClean="0"/>
              <a:t>2015-04-10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667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BB34-6711-40F2-9C7B-47A61743D4AD}" type="datetime1">
              <a:rPr lang="ko-KR" altLang="en-US" smtClean="0"/>
              <a:t>2015-04-10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607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0FF5-5FAF-43AE-9E0C-CC3EA1B81862}" type="datetime1">
              <a:rPr lang="ko-KR" altLang="en-US" smtClean="0"/>
              <a:t>2015-04-10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31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AB40-AB99-4455-AC5A-01B404C2C00C}" type="datetime1">
              <a:rPr lang="ko-KR" altLang="en-US" smtClean="0"/>
              <a:t>2015-04-10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280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0ECE-794B-4B99-8E02-3BB1152032F2}" type="datetime1">
              <a:rPr lang="ko-KR" altLang="en-US" smtClean="0"/>
              <a:t>2015-04-10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11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503B-EE7A-4049-8A0E-70C0A8C6708E}" type="datetime1">
              <a:rPr lang="ko-KR" altLang="en-US" smtClean="0"/>
              <a:t>2015-04-10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04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B6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 userDrawn="1"/>
        </p:nvSpPr>
        <p:spPr>
          <a:xfrm>
            <a:off x="-1" y="0"/>
            <a:ext cx="12192001" cy="638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024" y="0"/>
            <a:ext cx="1307976" cy="54771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46950">
            <a:off x="912862" y="1501027"/>
            <a:ext cx="906179" cy="8640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1431126" y="3918880"/>
            <a:ext cx="1831067" cy="17460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5372299" y="2151620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5" name="그림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9650526" y="745965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0" name="그림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46778">
            <a:off x="5290847" y="-173034"/>
            <a:ext cx="7554916" cy="7204068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171257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이재훈책임님\티스타즈PPT_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86" t="22046" r="10485" b="9758"/>
          <a:stretch/>
        </p:blipFill>
        <p:spPr bwMode="auto">
          <a:xfrm>
            <a:off x="6395633" y="1301858"/>
            <a:ext cx="5796367" cy="555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7452765" y="176272"/>
            <a:ext cx="41276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21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강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_</a:t>
            </a:r>
            <a:r>
              <a:rPr lang="ko-KR" altLang="en-US" sz="1600" kern="1200" dirty="0" err="1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스레드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-I</a:t>
            </a:r>
            <a:endParaRPr lang="ko-KR" altLang="en-US" sz="1600" dirty="0">
              <a:latin typeface="+mj-ea"/>
              <a:ea typeface="+mj-ea"/>
            </a:endParaRPr>
          </a:p>
        </p:txBody>
      </p:sp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6"/>
            <a:ext cx="1307976" cy="547715"/>
          </a:xfrm>
          <a:prstGeom prst="rect">
            <a:avLst/>
          </a:prstGeom>
        </p:spPr>
      </p:pic>
      <p:sp>
        <p:nvSpPr>
          <p:cNvPr id="9" name="이등변 삼각형 8"/>
          <p:cNvSpPr/>
          <p:nvPr userDrawn="1"/>
        </p:nvSpPr>
        <p:spPr>
          <a:xfrm rot="16200000">
            <a:off x="11611880" y="-31439"/>
            <a:ext cx="548681" cy="61155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E6BA691-BC9B-4A68-9744-1B809170C141}" type="datetime1">
              <a:rPr lang="ko-KR" altLang="en-US" smtClean="0"/>
              <a:t>2015-04-10</a:t>
            </a:fld>
            <a:endParaRPr lang="ko-KR" altLang="en-US"/>
          </a:p>
        </p:txBody>
      </p:sp>
      <p:sp>
        <p:nvSpPr>
          <p:cNvPr id="12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3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3270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5985-9155-4A4F-A545-EFF2E5BDFE10}" type="datetime1">
              <a:rPr lang="ko-KR" altLang="en-US" smtClean="0"/>
              <a:t>2015-04-10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5255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78468-8E36-4528-8629-5ECE6BEC95B9}" type="datetime1">
              <a:rPr lang="ko-KR" altLang="en-US" smtClean="0"/>
              <a:t>2015-04-10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610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2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9708" y="3500063"/>
            <a:ext cx="4444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21</a:t>
            </a:r>
            <a:r>
              <a:rPr lang="ko-KR" altLang="en-US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강</a:t>
            </a:r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_</a:t>
            </a:r>
            <a:r>
              <a:rPr lang="ko-KR" altLang="en-US" sz="2000" spc="-150" dirty="0" err="1" smtClean="0">
                <a:solidFill>
                  <a:srgbClr val="0070C0"/>
                </a:solidFill>
                <a:latin typeface="+mj-ea"/>
                <a:ea typeface="+mj-ea"/>
              </a:rPr>
              <a:t>스레드</a:t>
            </a:r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-I</a:t>
            </a:r>
            <a:endParaRPr lang="ko-KR" altLang="en-US" sz="2000" spc="-150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09012" y="3900173"/>
            <a:ext cx="41954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기본적인 </a:t>
            </a:r>
            <a:r>
              <a:rPr lang="ko-KR" alt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스레드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구현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ko-KR" alt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핸들러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메시지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runOnUiThread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ko-KR" alt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메서드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04432" y="4959417"/>
            <a:ext cx="2094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i="1" dirty="0" smtClean="0"/>
              <a:t>Lecturer</a:t>
            </a:r>
            <a:r>
              <a:rPr lang="en-US" altLang="ko-KR" sz="1200" dirty="0" smtClean="0"/>
              <a:t>  </a:t>
            </a:r>
            <a:r>
              <a:rPr lang="en-US" altLang="ko-KR" sz="1200" dirty="0"/>
              <a:t>K</a:t>
            </a:r>
            <a:r>
              <a:rPr lang="en-US" altLang="ko-KR" sz="1200" dirty="0" smtClean="0"/>
              <a:t>im </a:t>
            </a:r>
            <a:r>
              <a:rPr lang="en-US" altLang="ko-KR" sz="1200" dirty="0" err="1" smtClean="0"/>
              <a:t>Myoung</a:t>
            </a:r>
            <a:r>
              <a:rPr lang="en-US" altLang="ko-KR" sz="1200" dirty="0"/>
              <a:t>-</a:t>
            </a:r>
            <a:r>
              <a:rPr lang="en-US" altLang="ko-KR" sz="1200" dirty="0" smtClean="0"/>
              <a:t>Ho</a:t>
            </a:r>
          </a:p>
          <a:p>
            <a:pPr algn="r"/>
            <a:r>
              <a:rPr lang="en-US" altLang="ko-KR" sz="1200" i="1" dirty="0" smtClean="0"/>
              <a:t>Nickname</a:t>
            </a:r>
            <a:r>
              <a:rPr lang="en-US" altLang="ko-KR" sz="1200" dirty="0" smtClean="0"/>
              <a:t>  </a:t>
            </a:r>
            <a:r>
              <a:rPr lang="ko-KR" altLang="en-US" sz="1200" dirty="0" err="1" smtClean="0"/>
              <a:t>블스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r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blogstudy@naver.com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808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21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-1.</a:t>
            </a:r>
            <a:r>
              <a:rPr lang="en-US" altLang="ko-KR" sz="1600" b="1" dirty="0">
                <a:latin typeface="+mn-ea"/>
              </a:rPr>
              <a:t> </a:t>
            </a:r>
            <a:r>
              <a:rPr lang="ko-KR" altLang="en-US" sz="1600" b="1" dirty="0" smtClean="0">
                <a:latin typeface="+mn-ea"/>
              </a:rPr>
              <a:t>기본적인 </a:t>
            </a:r>
            <a:r>
              <a:rPr lang="ko-KR" altLang="en-US" sz="1600" b="1" dirty="0" err="1">
                <a:latin typeface="+mn-ea"/>
              </a:rPr>
              <a:t>스레드</a:t>
            </a:r>
            <a:r>
              <a:rPr lang="ko-KR" altLang="en-US" sz="1600" b="1" dirty="0">
                <a:latin typeface="+mn-ea"/>
              </a:rPr>
              <a:t> 구현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>
                <a:latin typeface="+mj-ea"/>
                <a:ea typeface="+mj-ea"/>
              </a:rPr>
              <a:t>간단한 </a:t>
            </a:r>
            <a:r>
              <a:rPr lang="ko-KR" altLang="en-US" sz="1200" dirty="0" err="1" smtClean="0">
                <a:latin typeface="+mj-ea"/>
                <a:ea typeface="+mj-ea"/>
              </a:rPr>
              <a:t>스레드</a:t>
            </a:r>
            <a:r>
              <a:rPr lang="ko-KR" altLang="en-US" sz="1200" dirty="0" smtClean="0">
                <a:latin typeface="+mj-ea"/>
                <a:ea typeface="+mj-ea"/>
              </a:rPr>
              <a:t> 예제를 통한 기본적인 </a:t>
            </a:r>
            <a:r>
              <a:rPr lang="ko-KR" altLang="en-US" sz="1200" dirty="0" err="1" smtClean="0">
                <a:latin typeface="+mj-ea"/>
                <a:ea typeface="+mj-ea"/>
              </a:rPr>
              <a:t>스레드</a:t>
            </a:r>
            <a:r>
              <a:rPr lang="ko-KR" altLang="en-US" sz="1200" dirty="0" smtClean="0">
                <a:latin typeface="+mj-ea"/>
                <a:ea typeface="+mj-ea"/>
              </a:rPr>
              <a:t> 문법을 </a:t>
            </a:r>
            <a:r>
              <a:rPr lang="ko-KR" altLang="en-US" sz="1200" dirty="0" smtClean="0">
                <a:latin typeface="+mj-ea"/>
                <a:ea typeface="+mj-ea"/>
              </a:rPr>
              <a:t>학습합니다</a:t>
            </a:r>
            <a:r>
              <a:rPr lang="en-US" altLang="ko-KR" sz="1200" dirty="0" smtClean="0">
                <a:latin typeface="+mj-ea"/>
                <a:ea typeface="+mj-ea"/>
              </a:rPr>
              <a:t>.</a:t>
            </a:r>
          </a:p>
          <a:p>
            <a:r>
              <a:rPr lang="en-US" altLang="ko-KR" sz="1200" dirty="0" smtClean="0">
                <a:latin typeface="+mj-ea"/>
                <a:ea typeface="+mj-ea"/>
              </a:rPr>
              <a:t>(android_21_1_ex1, </a:t>
            </a:r>
            <a:r>
              <a:rPr lang="en-US" altLang="ko-KR" sz="1200" dirty="0" smtClean="0">
                <a:latin typeface="+mj-ea"/>
              </a:rPr>
              <a:t>android_21_1_ex2</a:t>
            </a:r>
            <a:r>
              <a:rPr lang="en-US" altLang="ko-KR" sz="1200" dirty="0" smtClean="0">
                <a:latin typeface="+mj-ea"/>
                <a:ea typeface="+mj-ea"/>
              </a:rPr>
              <a:t>)</a:t>
            </a:r>
            <a:endParaRPr lang="en-US" altLang="ko-KR" sz="1200" dirty="0">
              <a:latin typeface="+mj-ea"/>
              <a:ea typeface="+mj-ea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/>
          <p:cNvSpPr/>
          <p:nvPr/>
        </p:nvSpPr>
        <p:spPr>
          <a:xfrm>
            <a:off x="945861" y="1886227"/>
            <a:ext cx="2023009" cy="2848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Main Thread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3658783" y="2175802"/>
            <a:ext cx="1620252" cy="164683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New Thread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3811183" y="2328202"/>
            <a:ext cx="1620252" cy="164683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New Thread</a:t>
            </a:r>
            <a:endParaRPr lang="ko-KR" altLang="en-US" dirty="0"/>
          </a:p>
        </p:txBody>
      </p:sp>
      <p:sp>
        <p:nvSpPr>
          <p:cNvPr id="20" name="직사각형 19"/>
          <p:cNvSpPr/>
          <p:nvPr/>
        </p:nvSpPr>
        <p:spPr>
          <a:xfrm>
            <a:off x="3963583" y="2480602"/>
            <a:ext cx="1620252" cy="164683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New Thread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4115983" y="2633002"/>
            <a:ext cx="1620252" cy="164683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New Thread</a:t>
            </a:r>
            <a:endParaRPr lang="ko-KR" altLang="en-US" dirty="0"/>
          </a:p>
        </p:txBody>
      </p:sp>
      <p:sp>
        <p:nvSpPr>
          <p:cNvPr id="22" name="직사각형 21"/>
          <p:cNvSpPr/>
          <p:nvPr/>
        </p:nvSpPr>
        <p:spPr>
          <a:xfrm>
            <a:off x="4268383" y="2785402"/>
            <a:ext cx="1620252" cy="164683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New Thread</a:t>
            </a:r>
            <a:endParaRPr lang="ko-KR" altLang="en-US" dirty="0"/>
          </a:p>
        </p:txBody>
      </p:sp>
      <p:cxnSp>
        <p:nvCxnSpPr>
          <p:cNvPr id="24" name="직선 화살표 연결선 23"/>
          <p:cNvCxnSpPr/>
          <p:nvPr/>
        </p:nvCxnSpPr>
        <p:spPr>
          <a:xfrm>
            <a:off x="3037403" y="3318462"/>
            <a:ext cx="5318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그림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9766" y="1777490"/>
            <a:ext cx="3276600" cy="619125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2647" y="2984262"/>
            <a:ext cx="2981325" cy="2219325"/>
          </a:xfrm>
          <a:prstGeom prst="rect">
            <a:avLst/>
          </a:prstGeom>
        </p:spPr>
      </p:pic>
      <p:sp>
        <p:nvSpPr>
          <p:cNvPr id="27" name="직사각형 26"/>
          <p:cNvSpPr/>
          <p:nvPr/>
        </p:nvSpPr>
        <p:spPr>
          <a:xfrm>
            <a:off x="7249550" y="1771709"/>
            <a:ext cx="3157716" cy="60002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7221988" y="2940800"/>
            <a:ext cx="3157716" cy="30300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9" name="직사각형 28"/>
          <p:cNvSpPr/>
          <p:nvPr/>
        </p:nvSpPr>
        <p:spPr>
          <a:xfrm>
            <a:off x="7221988" y="3467436"/>
            <a:ext cx="3157716" cy="21491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0" name="직사각형 29"/>
          <p:cNvSpPr/>
          <p:nvPr/>
        </p:nvSpPr>
        <p:spPr>
          <a:xfrm>
            <a:off x="945860" y="5440932"/>
            <a:ext cx="2712923" cy="91198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스레드</a:t>
            </a:r>
            <a:r>
              <a:rPr lang="ko-KR" altLang="en-US" dirty="0" smtClean="0"/>
              <a:t> 구현방법 </a:t>
            </a:r>
            <a:r>
              <a:rPr lang="en-US" altLang="ko-KR" dirty="0" smtClean="0"/>
              <a:t>2가지</a:t>
            </a:r>
            <a:endParaRPr lang="ko-KR" altLang="en-US" dirty="0"/>
          </a:p>
        </p:txBody>
      </p:sp>
      <p:cxnSp>
        <p:nvCxnSpPr>
          <p:cNvPr id="31" name="직선 화살표 연결선 30"/>
          <p:cNvCxnSpPr/>
          <p:nvPr/>
        </p:nvCxnSpPr>
        <p:spPr>
          <a:xfrm flipV="1">
            <a:off x="3658783" y="5635695"/>
            <a:ext cx="810126" cy="2612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/>
          <p:cNvCxnSpPr>
            <a:stCxn id="30" idx="3"/>
          </p:cNvCxnSpPr>
          <p:nvPr/>
        </p:nvCxnSpPr>
        <p:spPr>
          <a:xfrm>
            <a:off x="3658783" y="5896923"/>
            <a:ext cx="810126" cy="194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07293" y="5455575"/>
            <a:ext cx="23440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+mj-ea"/>
                <a:ea typeface="+mj-ea"/>
              </a:rPr>
              <a:t>Thread </a:t>
            </a:r>
            <a:r>
              <a:rPr lang="en-US" altLang="ko-KR" sz="1200" dirty="0" err="1" smtClean="0">
                <a:latin typeface="+mj-ea"/>
                <a:ea typeface="+mj-ea"/>
              </a:rPr>
              <a:t>객체에</a:t>
            </a:r>
            <a:r>
              <a:rPr lang="en-US" altLang="ko-KR" sz="1200" dirty="0" smtClean="0">
                <a:latin typeface="+mj-ea"/>
                <a:ea typeface="+mj-ea"/>
              </a:rPr>
              <a:t> </a:t>
            </a:r>
            <a:r>
              <a:rPr lang="en-US" altLang="ko-KR" sz="1200" dirty="0" err="1" smtClean="0">
                <a:latin typeface="+mj-ea"/>
                <a:ea typeface="+mj-ea"/>
              </a:rPr>
              <a:t>run메서드</a:t>
            </a:r>
            <a:r>
              <a:rPr lang="en-US" altLang="ko-KR" sz="1200" dirty="0" smtClean="0">
                <a:latin typeface="+mj-ea"/>
                <a:ea typeface="+mj-ea"/>
              </a:rPr>
              <a:t> </a:t>
            </a:r>
            <a:r>
              <a:rPr lang="en-US" altLang="ko-KR" sz="1200" dirty="0" err="1" smtClean="0">
                <a:latin typeface="+mj-ea"/>
                <a:ea typeface="+mj-ea"/>
              </a:rPr>
              <a:t>구현</a:t>
            </a:r>
            <a:endParaRPr lang="en-US" altLang="ko-KR" sz="1200" dirty="0">
              <a:latin typeface="+mj-ea"/>
              <a:ea typeface="+mj-e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607293" y="5953186"/>
            <a:ext cx="24279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+mj-ea"/>
                <a:ea typeface="+mj-ea"/>
              </a:rPr>
              <a:t>Runnable</a:t>
            </a:r>
            <a:r>
              <a:rPr lang="ko-KR" altLang="en-US" sz="1200" dirty="0" smtClean="0">
                <a:latin typeface="+mj-ea"/>
                <a:ea typeface="+mj-ea"/>
              </a:rPr>
              <a:t>객체의</a:t>
            </a:r>
            <a:r>
              <a:rPr lang="en-US" altLang="ko-KR" sz="1200" dirty="0" smtClean="0">
                <a:latin typeface="+mj-ea"/>
                <a:ea typeface="+mj-ea"/>
              </a:rPr>
              <a:t> </a:t>
            </a:r>
            <a:r>
              <a:rPr lang="en-US" altLang="ko-KR" sz="1200" dirty="0" err="1" smtClean="0">
                <a:latin typeface="+mj-ea"/>
                <a:ea typeface="+mj-ea"/>
              </a:rPr>
              <a:t>run메서드</a:t>
            </a:r>
            <a:r>
              <a:rPr lang="en-US" altLang="ko-KR" sz="1200" dirty="0" smtClean="0">
                <a:latin typeface="+mj-ea"/>
                <a:ea typeface="+mj-ea"/>
              </a:rPr>
              <a:t> </a:t>
            </a:r>
            <a:r>
              <a:rPr lang="en-US" altLang="ko-KR" sz="1200" dirty="0" err="1" smtClean="0">
                <a:latin typeface="+mj-ea"/>
                <a:ea typeface="+mj-ea"/>
              </a:rPr>
              <a:t>구현</a:t>
            </a:r>
            <a:endParaRPr lang="en-US" altLang="ko-KR" sz="1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4323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0014" y="2546375"/>
            <a:ext cx="4104409" cy="11256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21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-2.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ko-KR" altLang="en-US" sz="1600" b="1" dirty="0" err="1" smtClean="0">
                <a:latin typeface="+mn-ea"/>
              </a:rPr>
              <a:t>핸들러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err="1"/>
              <a:t>핸들러란</a:t>
            </a:r>
            <a:r>
              <a:rPr lang="en-US" altLang="ko-KR" sz="1200" dirty="0"/>
              <a:t>, </a:t>
            </a:r>
            <a:r>
              <a:rPr lang="ko-KR" altLang="en-US" sz="1200" dirty="0" err="1"/>
              <a:t>스레드</a:t>
            </a:r>
            <a:r>
              <a:rPr lang="ko-KR" altLang="en-US" sz="1200" dirty="0"/>
              <a:t> 간에 통신 매체라고 생각하면 됩니다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>
                <a:latin typeface="+mj-ea"/>
                <a:ea typeface="+mj-ea"/>
              </a:rPr>
              <a:t>(android_21_2_ex1)</a:t>
            </a:r>
            <a:endParaRPr lang="en-US" altLang="ko-KR" sz="1200" dirty="0">
              <a:latin typeface="+mj-ea"/>
              <a:ea typeface="+mj-ea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/>
          <p:cNvSpPr/>
          <p:nvPr/>
        </p:nvSpPr>
        <p:spPr>
          <a:xfrm>
            <a:off x="978229" y="2467961"/>
            <a:ext cx="2023009" cy="2848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Main Thread</a:t>
            </a:r>
            <a:endParaRPr lang="ko-KR" altLang="en-US" dirty="0"/>
          </a:p>
        </p:txBody>
      </p:sp>
      <p:sp>
        <p:nvSpPr>
          <p:cNvPr id="22" name="직사각형 21"/>
          <p:cNvSpPr/>
          <p:nvPr/>
        </p:nvSpPr>
        <p:spPr>
          <a:xfrm>
            <a:off x="5336361" y="3068739"/>
            <a:ext cx="1620252" cy="164683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New Thread</a:t>
            </a:r>
            <a:endParaRPr lang="ko-KR" altLang="en-US" dirty="0"/>
          </a:p>
        </p:txBody>
      </p:sp>
      <p:sp>
        <p:nvSpPr>
          <p:cNvPr id="27" name="직사각형 26"/>
          <p:cNvSpPr/>
          <p:nvPr/>
        </p:nvSpPr>
        <p:spPr>
          <a:xfrm>
            <a:off x="7219164" y="2547002"/>
            <a:ext cx="4134636" cy="106815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타원 6"/>
          <p:cNvSpPr/>
          <p:nvPr/>
        </p:nvSpPr>
        <p:spPr>
          <a:xfrm>
            <a:off x="2819921" y="3371873"/>
            <a:ext cx="1040569" cy="10405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Handler</a:t>
            </a:r>
            <a:endParaRPr lang="ko-KR" altLang="en-US" sz="1200" dirty="0"/>
          </a:p>
        </p:txBody>
      </p:sp>
      <p:cxnSp>
        <p:nvCxnSpPr>
          <p:cNvPr id="10" name="직선 화살표 연결선 9"/>
          <p:cNvCxnSpPr/>
          <p:nvPr/>
        </p:nvCxnSpPr>
        <p:spPr>
          <a:xfrm flipH="1">
            <a:off x="3888483" y="3892157"/>
            <a:ext cx="132733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256924" y="3615158"/>
            <a:ext cx="586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/>
              <a:t>통신</a:t>
            </a:r>
            <a:endParaRPr lang="en-US" altLang="ko-KR" sz="1200" b="1" dirty="0">
              <a:latin typeface="+mj-ea"/>
              <a:ea typeface="+mj-ea"/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6674" y="4378326"/>
            <a:ext cx="3134591" cy="2008909"/>
          </a:xfrm>
          <a:prstGeom prst="rect">
            <a:avLst/>
          </a:prstGeom>
        </p:spPr>
      </p:pic>
      <p:sp>
        <p:nvSpPr>
          <p:cNvPr id="31" name="직사각형 30"/>
          <p:cNvSpPr/>
          <p:nvPr/>
        </p:nvSpPr>
        <p:spPr>
          <a:xfrm>
            <a:off x="7219164" y="5648239"/>
            <a:ext cx="4134636" cy="16428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8729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2874335"/>
            <a:ext cx="2667000" cy="11715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21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-3.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ko-KR" altLang="en-US" sz="1600" b="1" dirty="0" smtClean="0">
                <a:latin typeface="+mn-ea"/>
              </a:rPr>
              <a:t>메시지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err="1" smtClean="0"/>
              <a:t>핸들러를</a:t>
            </a:r>
            <a:r>
              <a:rPr lang="ko-KR" altLang="en-US" sz="1200" dirty="0" smtClean="0"/>
              <a:t> 통한 통신을 할 때 매시지</a:t>
            </a:r>
            <a:r>
              <a:rPr lang="en-US" altLang="ko-KR" sz="1200" dirty="0" smtClean="0"/>
              <a:t>(Message) </a:t>
            </a:r>
            <a:r>
              <a:rPr lang="en-US" altLang="ko-KR" sz="1200" dirty="0" err="1" smtClean="0"/>
              <a:t>객체를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이용하여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정보를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전달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합니다</a:t>
            </a:r>
            <a:r>
              <a:rPr lang="en-US" altLang="ko-KR" sz="1200" dirty="0" smtClean="0"/>
              <a:t>. 즉 </a:t>
            </a:r>
            <a:r>
              <a:rPr lang="ko-KR" altLang="en-US" sz="1200" dirty="0"/>
              <a:t>메시지 객체에 정보를 실어 전달합니다</a:t>
            </a:r>
            <a:r>
              <a:rPr lang="en-US" altLang="ko-KR" sz="1200" dirty="0" smtClean="0"/>
              <a:t>.</a:t>
            </a:r>
            <a:endParaRPr lang="en-US" altLang="ko-KR" sz="1200" dirty="0" smtClean="0"/>
          </a:p>
          <a:p>
            <a:r>
              <a:rPr lang="en-US" altLang="ko-KR" sz="1200" dirty="0" smtClean="0">
                <a:latin typeface="+mj-ea"/>
                <a:ea typeface="+mj-ea"/>
              </a:rPr>
              <a:t>(android_21_2_ex1, </a:t>
            </a:r>
            <a:r>
              <a:rPr lang="en-US" altLang="ko-KR" sz="1200" dirty="0" smtClean="0">
                <a:latin typeface="+mj-ea"/>
              </a:rPr>
              <a:t>android_21_2_ex2</a:t>
            </a:r>
            <a:r>
              <a:rPr lang="en-US" altLang="ko-KR" sz="1200" dirty="0" smtClean="0">
                <a:latin typeface="+mj-ea"/>
                <a:ea typeface="+mj-ea"/>
              </a:rPr>
              <a:t>)</a:t>
            </a:r>
            <a:endParaRPr lang="en-US" altLang="ko-KR" sz="1200" dirty="0">
              <a:latin typeface="+mj-ea"/>
              <a:ea typeface="+mj-ea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/>
          <p:cNvSpPr/>
          <p:nvPr/>
        </p:nvSpPr>
        <p:spPr>
          <a:xfrm>
            <a:off x="978229" y="2467961"/>
            <a:ext cx="2023009" cy="2848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Main Thread</a:t>
            </a:r>
            <a:endParaRPr lang="ko-KR" altLang="en-US" dirty="0"/>
          </a:p>
        </p:txBody>
      </p:sp>
      <p:sp>
        <p:nvSpPr>
          <p:cNvPr id="22" name="직사각형 21"/>
          <p:cNvSpPr/>
          <p:nvPr/>
        </p:nvSpPr>
        <p:spPr>
          <a:xfrm>
            <a:off x="5336361" y="3068739"/>
            <a:ext cx="1620252" cy="164683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New Thread</a:t>
            </a:r>
            <a:endParaRPr lang="ko-KR" altLang="en-US" dirty="0"/>
          </a:p>
        </p:txBody>
      </p:sp>
      <p:sp>
        <p:nvSpPr>
          <p:cNvPr id="27" name="직사각형 26"/>
          <p:cNvSpPr/>
          <p:nvPr/>
        </p:nvSpPr>
        <p:spPr>
          <a:xfrm>
            <a:off x="7315200" y="2729795"/>
            <a:ext cx="2667000" cy="143760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타원 6"/>
          <p:cNvSpPr/>
          <p:nvPr/>
        </p:nvSpPr>
        <p:spPr>
          <a:xfrm>
            <a:off x="2819921" y="3371873"/>
            <a:ext cx="1040569" cy="10405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Handler</a:t>
            </a:r>
            <a:endParaRPr lang="ko-KR" altLang="en-US" sz="1200" dirty="0"/>
          </a:p>
        </p:txBody>
      </p:sp>
      <p:cxnSp>
        <p:nvCxnSpPr>
          <p:cNvPr id="10" name="직선 화살표 연결선 9"/>
          <p:cNvCxnSpPr/>
          <p:nvPr/>
        </p:nvCxnSpPr>
        <p:spPr>
          <a:xfrm flipH="1">
            <a:off x="3888483" y="3892157"/>
            <a:ext cx="132733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256924" y="3615158"/>
            <a:ext cx="586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/>
              <a:t>통신</a:t>
            </a:r>
            <a:endParaRPr lang="en-US" altLang="ko-KR" sz="1200" b="1" dirty="0">
              <a:latin typeface="+mj-ea"/>
              <a:ea typeface="+mj-ea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3973442" y="3933980"/>
            <a:ext cx="1183625" cy="466836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Message</a:t>
            </a:r>
            <a:endParaRPr lang="ko-KR" altLang="en-US" sz="1200" dirty="0"/>
          </a:p>
        </p:txBody>
      </p:sp>
      <p:sp>
        <p:nvSpPr>
          <p:cNvPr id="18" name="직사각형 17"/>
          <p:cNvSpPr/>
          <p:nvPr/>
        </p:nvSpPr>
        <p:spPr>
          <a:xfrm>
            <a:off x="945860" y="5440932"/>
            <a:ext cx="2712923" cy="91198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통신 수단 </a:t>
            </a:r>
            <a:r>
              <a:rPr lang="en-US" altLang="ko-KR" dirty="0" smtClean="0"/>
              <a:t>2가지</a:t>
            </a:r>
            <a:endParaRPr lang="ko-KR" altLang="en-US" dirty="0"/>
          </a:p>
        </p:txBody>
      </p:sp>
      <p:cxnSp>
        <p:nvCxnSpPr>
          <p:cNvPr id="19" name="직선 화살표 연결선 18"/>
          <p:cNvCxnSpPr/>
          <p:nvPr/>
        </p:nvCxnSpPr>
        <p:spPr>
          <a:xfrm flipV="1">
            <a:off x="3658783" y="5635695"/>
            <a:ext cx="810126" cy="2612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>
            <a:stCxn id="18" idx="3"/>
          </p:cNvCxnSpPr>
          <p:nvPr/>
        </p:nvCxnSpPr>
        <p:spPr>
          <a:xfrm>
            <a:off x="3658783" y="5896923"/>
            <a:ext cx="810126" cy="194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07293" y="5455575"/>
            <a:ext cx="1764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+mj-ea"/>
                <a:ea typeface="+mj-ea"/>
              </a:rPr>
              <a:t>Message </a:t>
            </a:r>
            <a:r>
              <a:rPr lang="en-US" altLang="ko-KR" sz="1200" dirty="0" err="1" smtClean="0">
                <a:latin typeface="+mj-ea"/>
                <a:ea typeface="+mj-ea"/>
              </a:rPr>
              <a:t>객체</a:t>
            </a:r>
            <a:r>
              <a:rPr lang="en-US" altLang="ko-KR" sz="1200" dirty="0" smtClean="0">
                <a:latin typeface="+mj-ea"/>
                <a:ea typeface="+mj-ea"/>
              </a:rPr>
              <a:t> </a:t>
            </a:r>
            <a:r>
              <a:rPr lang="en-US" altLang="ko-KR" sz="1200" dirty="0" err="1" smtClean="0">
                <a:latin typeface="+mj-ea"/>
                <a:ea typeface="+mj-ea"/>
              </a:rPr>
              <a:t>이용</a:t>
            </a:r>
            <a:endParaRPr lang="en-US" altLang="ko-KR" sz="1200" dirty="0">
              <a:latin typeface="+mj-ea"/>
              <a:ea typeface="+mj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07293" y="5953186"/>
            <a:ext cx="1764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+mj-ea"/>
                <a:ea typeface="+mj-ea"/>
              </a:rPr>
              <a:t>Runnable</a:t>
            </a:r>
            <a:r>
              <a:rPr lang="ko-KR" altLang="en-US" sz="1200" dirty="0" smtClean="0">
                <a:latin typeface="+mj-ea"/>
                <a:ea typeface="+mj-ea"/>
              </a:rPr>
              <a:t>객체 이용</a:t>
            </a:r>
            <a:endParaRPr lang="en-US" altLang="ko-KR" sz="1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7845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816" y="2786085"/>
            <a:ext cx="4162425" cy="11715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21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-4.</a:t>
            </a:r>
            <a:r>
              <a:rPr lang="en-US" altLang="ko-KR" sz="1600" b="1" dirty="0">
                <a:latin typeface="+mn-ea"/>
              </a:rPr>
              <a:t> </a:t>
            </a:r>
            <a:r>
              <a:rPr lang="en-US" altLang="ko-KR" sz="1600" b="1" dirty="0" err="1">
                <a:latin typeface="+mn-ea"/>
              </a:rPr>
              <a:t>runOnUiThread</a:t>
            </a:r>
            <a:r>
              <a:rPr lang="en-US" altLang="ko-KR" sz="1600" b="1" dirty="0">
                <a:latin typeface="+mn-ea"/>
              </a:rPr>
              <a:t> </a:t>
            </a:r>
            <a:r>
              <a:rPr lang="ko-KR" altLang="en-US" sz="1600" b="1" dirty="0" err="1">
                <a:latin typeface="+mn-ea"/>
              </a:rPr>
              <a:t>메서드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err="1" smtClean="0"/>
              <a:t>핸들러를</a:t>
            </a:r>
            <a:r>
              <a:rPr lang="ko-KR" altLang="en-US" sz="1200" dirty="0" smtClean="0"/>
              <a:t> 통하지 않고 </a:t>
            </a:r>
            <a:r>
              <a:rPr lang="en-US" altLang="ko-KR" sz="1200" dirty="0" err="1" smtClean="0"/>
              <a:t>UI스레드의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작업을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진행</a:t>
            </a:r>
            <a:r>
              <a:rPr lang="en-US" altLang="ko-KR" sz="1200" dirty="0" smtClean="0"/>
              <a:t> 할 수 </a:t>
            </a:r>
            <a:r>
              <a:rPr lang="en-US" altLang="ko-KR" sz="1200" dirty="0" err="1" smtClean="0"/>
              <a:t>있습니다</a:t>
            </a:r>
            <a:r>
              <a:rPr lang="en-US" altLang="ko-KR" sz="1200" dirty="0" smtClean="0"/>
              <a:t>. 즉, </a:t>
            </a:r>
            <a:r>
              <a:rPr lang="en-US" altLang="ko-KR" sz="1200" dirty="0" err="1" smtClean="0"/>
              <a:t>Handler객체를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선언하지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않아도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됩니다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>
                <a:latin typeface="+mj-ea"/>
                <a:ea typeface="+mj-ea"/>
              </a:rPr>
              <a:t>(android_21_4_ex1)</a:t>
            </a:r>
            <a:endParaRPr lang="en-US" altLang="ko-KR" sz="1200" dirty="0">
              <a:latin typeface="+mj-ea"/>
              <a:ea typeface="+mj-ea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/>
          <p:cNvSpPr/>
          <p:nvPr/>
        </p:nvSpPr>
        <p:spPr>
          <a:xfrm>
            <a:off x="978229" y="2467961"/>
            <a:ext cx="2023009" cy="2848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Main Thread</a:t>
            </a:r>
            <a:endParaRPr lang="ko-KR" altLang="en-US" dirty="0"/>
          </a:p>
        </p:txBody>
      </p:sp>
      <p:sp>
        <p:nvSpPr>
          <p:cNvPr id="22" name="직사각형 21"/>
          <p:cNvSpPr/>
          <p:nvPr/>
        </p:nvSpPr>
        <p:spPr>
          <a:xfrm>
            <a:off x="5336361" y="3068739"/>
            <a:ext cx="1620252" cy="164683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New Thread</a:t>
            </a:r>
            <a:endParaRPr lang="ko-KR" altLang="en-US" dirty="0"/>
          </a:p>
        </p:txBody>
      </p:sp>
      <p:cxnSp>
        <p:nvCxnSpPr>
          <p:cNvPr id="10" name="직선 화살표 연결선 9"/>
          <p:cNvCxnSpPr/>
          <p:nvPr/>
        </p:nvCxnSpPr>
        <p:spPr>
          <a:xfrm flipH="1">
            <a:off x="3066881" y="3892157"/>
            <a:ext cx="21489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41416" y="3615158"/>
            <a:ext cx="11976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/>
              <a:t>통신</a:t>
            </a:r>
            <a:endParaRPr lang="en-US" altLang="ko-KR" sz="1200" b="1" dirty="0">
              <a:latin typeface="+mj-ea"/>
              <a:ea typeface="+mj-ea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3325828" y="3933980"/>
            <a:ext cx="1831240" cy="466836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 smtClean="0"/>
              <a:t>runOnUiThread</a:t>
            </a:r>
            <a:r>
              <a:rPr lang="en-US" altLang="ko-KR" sz="1200" dirty="0" smtClean="0"/>
              <a:t>()</a:t>
            </a:r>
            <a:endParaRPr lang="ko-KR" alt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166910" y="4413220"/>
            <a:ext cx="21800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50" dirty="0" smtClean="0">
                <a:latin typeface="+mj-ea"/>
                <a:ea typeface="+mj-ea"/>
              </a:rPr>
              <a:t>별도의 </a:t>
            </a:r>
            <a:r>
              <a:rPr lang="en-US" altLang="ko-KR" sz="1050" dirty="0" err="1" smtClean="0">
                <a:latin typeface="+mj-ea"/>
                <a:ea typeface="+mj-ea"/>
              </a:rPr>
              <a:t>Handler없이</a:t>
            </a:r>
            <a:r>
              <a:rPr lang="en-US" altLang="ko-KR" sz="1050" dirty="0" smtClean="0">
                <a:latin typeface="+mj-ea"/>
                <a:ea typeface="+mj-ea"/>
              </a:rPr>
              <a:t> </a:t>
            </a:r>
            <a:r>
              <a:rPr lang="en-US" altLang="ko-KR" sz="1050" dirty="0" err="1" smtClean="0">
                <a:latin typeface="+mj-ea"/>
                <a:ea typeface="+mj-ea"/>
              </a:rPr>
              <a:t>통신가능</a:t>
            </a:r>
            <a:endParaRPr lang="en-US" altLang="ko-KR" sz="105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1285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2897</TotalTime>
  <Words>173</Words>
  <Application>Microsoft Office PowerPoint</Application>
  <PresentationFormat>와이드스크린</PresentationFormat>
  <Paragraphs>50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</dc:creator>
  <cp:lastModifiedBy>ho</cp:lastModifiedBy>
  <cp:revision>845</cp:revision>
  <dcterms:created xsi:type="dcterms:W3CDTF">2014-12-01T08:37:15Z</dcterms:created>
  <dcterms:modified xsi:type="dcterms:W3CDTF">2015-04-10T03:57:01Z</dcterms:modified>
</cp:coreProperties>
</file>