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65" r:id="rId3"/>
    <p:sldId id="266" r:id="rId4"/>
    <p:sldId id="271" r:id="rId5"/>
    <p:sldId id="272" r:id="rId6"/>
    <p:sldId id="269" r:id="rId7"/>
    <p:sldId id="270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A1ADC-3FB7-40DA-B2DE-355D9B030C78}" type="datetimeFigureOut">
              <a:rPr lang="ko-KR" altLang="en-US" smtClean="0"/>
              <a:t>2014-12-24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344A0-AA20-403B-B262-2ACEA066A2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6920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344A0-AA20-403B-B262-2ACEA066A20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4754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344A0-AA20-403B-B262-2ACEA066A20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12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344A0-AA20-403B-B262-2ACEA066A20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12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344A0-AA20-403B-B262-2ACEA066A204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12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344A0-AA20-403B-B262-2ACEA066A204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0080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344A0-AA20-403B-B262-2ACEA066A204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2290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FE9EB-5882-4F14-9D7A-E43319FAAE5D}" type="datetime1">
              <a:rPr lang="ko-KR" altLang="en-US" smtClean="0"/>
              <a:t>2014-12-24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64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5BE4-290A-4A67-9142-8569AAC90C2F}" type="datetime1">
              <a:rPr lang="ko-KR" altLang="en-US" smtClean="0"/>
              <a:t>2014-12-24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653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7AA9-974F-41EE-AA93-9A7D5FC26AF0}" type="datetime1">
              <a:rPr lang="ko-KR" altLang="en-US" smtClean="0"/>
              <a:t>2014-12-24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0954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778F7-13A7-47A7-A538-4854C83EAB76}" type="datetime1">
              <a:rPr lang="ko-KR" altLang="en-US" smtClean="0"/>
              <a:t>2014-12-24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667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BB34-6711-40F2-9C7B-47A61743D4AD}" type="datetime1">
              <a:rPr lang="ko-KR" altLang="en-US" smtClean="0"/>
              <a:t>2014-12-24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607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0FF5-5FAF-43AE-9E0C-CC3EA1B81862}" type="datetime1">
              <a:rPr lang="ko-KR" altLang="en-US" smtClean="0"/>
              <a:t>2014-12-24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231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AB40-AB99-4455-AC5A-01B404C2C00C}" type="datetime1">
              <a:rPr lang="ko-KR" altLang="en-US" smtClean="0"/>
              <a:t>2014-12-24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2800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0ECE-794B-4B99-8E02-3BB1152032F2}" type="datetime1">
              <a:rPr lang="ko-KR" altLang="en-US" smtClean="0"/>
              <a:t>2014-12-24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0113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503B-EE7A-4049-8A0E-70C0A8C6708E}" type="datetime1">
              <a:rPr lang="ko-KR" altLang="en-US" smtClean="0"/>
              <a:t>2014-12-24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8047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CB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 userDrawn="1"/>
        </p:nvSpPr>
        <p:spPr>
          <a:xfrm>
            <a:off x="-1" y="0"/>
            <a:ext cx="12192001" cy="638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024" y="0"/>
            <a:ext cx="1307976" cy="54771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6950">
            <a:off x="912862" y="1501027"/>
            <a:ext cx="906179" cy="8640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977">
            <a:off x="1431126" y="3918880"/>
            <a:ext cx="1831067" cy="17460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977">
            <a:off x="5372299" y="2151620"/>
            <a:ext cx="1131884" cy="1079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977">
            <a:off x="9650526" y="745965"/>
            <a:ext cx="1131884" cy="1079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0" name="그림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6778">
            <a:off x="5290847" y="-173034"/>
            <a:ext cx="7554916" cy="720406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171257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이재훈책임님\티스타즈PPT_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6" t="22046" r="10485" b="9758"/>
          <a:stretch/>
        </p:blipFill>
        <p:spPr bwMode="auto">
          <a:xfrm>
            <a:off x="6395633" y="1301858"/>
            <a:ext cx="5796367" cy="555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6786282" y="176272"/>
            <a:ext cx="479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29</a:t>
            </a:r>
            <a:r>
              <a:rPr lang="ko-KR" alt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강 </a:t>
            </a:r>
            <a:r>
              <a:rPr lang="en-US" altLang="ko-K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 </a:t>
            </a:r>
            <a:r>
              <a:rPr lang="ko-KR" altLang="en-US" sz="1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스레드</a:t>
            </a:r>
            <a:endParaRPr lang="ko-KR" altLang="en-US" sz="1600" dirty="0">
              <a:latin typeface="+mj-ea"/>
              <a:ea typeface="+mj-ea"/>
            </a:endParaRPr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6"/>
            <a:ext cx="1307976" cy="547715"/>
          </a:xfrm>
          <a:prstGeom prst="rect">
            <a:avLst/>
          </a:prstGeom>
        </p:spPr>
      </p:pic>
      <p:sp>
        <p:nvSpPr>
          <p:cNvPr id="9" name="이등변 삼각형 8"/>
          <p:cNvSpPr/>
          <p:nvPr userDrawn="1"/>
        </p:nvSpPr>
        <p:spPr>
          <a:xfrm rot="16200000">
            <a:off x="11611880" y="-31439"/>
            <a:ext cx="548681" cy="611559"/>
          </a:xfrm>
          <a:prstGeom prst="triangle">
            <a:avLst>
              <a:gd name="adj" fmla="val 10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6BA691-BC9B-4A68-9744-1B809170C141}" type="datetime1">
              <a:rPr lang="ko-KR" altLang="en-US" smtClean="0"/>
              <a:t>2014-12-24</a:t>
            </a:fld>
            <a:endParaRPr lang="ko-KR" altLang="en-US"/>
          </a:p>
        </p:txBody>
      </p:sp>
      <p:sp>
        <p:nvSpPr>
          <p:cNvPr id="12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3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3270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5985-9155-4A4F-A545-EFF2E5BDFE10}" type="datetime1">
              <a:rPr lang="ko-KR" altLang="en-US" smtClean="0"/>
              <a:t>2014-12-24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5255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78468-8E36-4528-8629-5ECE6BEC95B9}" type="datetime1">
              <a:rPr lang="ko-KR" altLang="en-US" smtClean="0"/>
              <a:t>2014-12-24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610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6587" y="3487260"/>
            <a:ext cx="2635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spc="-150" dirty="0" smtClean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29</a:t>
            </a:r>
            <a:r>
              <a:rPr lang="ko-KR" altLang="en-US" sz="2000" spc="-150" dirty="0" smtClean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강 </a:t>
            </a:r>
            <a:r>
              <a:rPr lang="en-US" altLang="ko-KR" sz="2000" spc="-15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JAVA </a:t>
            </a:r>
            <a:r>
              <a:rPr lang="ko-KR" altLang="en-US" sz="2000" spc="-150" dirty="0" err="1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스</a:t>
            </a:r>
            <a:r>
              <a:rPr lang="ko-KR" altLang="en-US" sz="2000" spc="-150" dirty="0" err="1" smtClean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레드</a:t>
            </a:r>
            <a:endParaRPr lang="en-US" altLang="ko-KR" sz="2000" spc="-150" dirty="0">
              <a:solidFill>
                <a:srgbClr val="0070C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62045" y="3887370"/>
            <a:ext cx="2689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r>
              <a:rPr lang="ko-KR" alt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스레드란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?</a:t>
            </a:r>
          </a:p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r>
              <a:rPr lang="ko-KR" alt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멀티스레드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문법</a:t>
            </a:r>
          </a:p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synchronized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04432" y="4959417"/>
            <a:ext cx="2094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i="1" dirty="0" smtClean="0"/>
              <a:t>Lecturer</a:t>
            </a:r>
            <a:r>
              <a:rPr lang="en-US" altLang="ko-KR" sz="1200" dirty="0" smtClean="0"/>
              <a:t>  </a:t>
            </a:r>
            <a:r>
              <a:rPr lang="en-US" altLang="ko-KR" sz="1200" dirty="0"/>
              <a:t>K</a:t>
            </a:r>
            <a:r>
              <a:rPr lang="en-US" altLang="ko-KR" sz="1200" dirty="0" smtClean="0"/>
              <a:t>im </a:t>
            </a:r>
            <a:r>
              <a:rPr lang="en-US" altLang="ko-KR" sz="1200" dirty="0" err="1" smtClean="0"/>
              <a:t>Myoung</a:t>
            </a:r>
            <a:r>
              <a:rPr lang="en-US" altLang="ko-KR" sz="1200" dirty="0"/>
              <a:t>-</a:t>
            </a:r>
            <a:r>
              <a:rPr lang="en-US" altLang="ko-KR" sz="1200" dirty="0" smtClean="0"/>
              <a:t>Ho</a:t>
            </a:r>
          </a:p>
          <a:p>
            <a:pPr algn="r"/>
            <a:r>
              <a:rPr lang="en-US" altLang="ko-KR" sz="1200" i="1" dirty="0" smtClean="0"/>
              <a:t>Nickname</a:t>
            </a:r>
            <a:r>
              <a:rPr lang="en-US" altLang="ko-KR" sz="1200" dirty="0" smtClean="0"/>
              <a:t>  </a:t>
            </a:r>
            <a:r>
              <a:rPr lang="ko-KR" altLang="en-US" sz="1200" dirty="0" err="1" smtClean="0"/>
              <a:t>블스</a:t>
            </a:r>
            <a:endParaRPr lang="en-US" altLang="ko-K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algn="r"/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blogstudy@naver.com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808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7007" y="760205"/>
            <a:ext cx="10676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+mj-ea"/>
                <a:ea typeface="+mj-ea"/>
              </a:rPr>
              <a:t>29</a:t>
            </a:r>
            <a:r>
              <a:rPr lang="en-US" altLang="ko-KR" sz="1600" b="1" kern="120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-1.</a:t>
            </a:r>
            <a:r>
              <a:rPr lang="en-US" altLang="ko-KR" sz="1600" b="1" kern="1200" baseline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 </a:t>
            </a:r>
            <a:r>
              <a:rPr lang="ko-KR" altLang="en-US" sz="1600" b="1" dirty="0" err="1">
                <a:latin typeface="+mj-ea"/>
                <a:ea typeface="+mj-ea"/>
              </a:rPr>
              <a:t>스레드란</a:t>
            </a:r>
            <a:r>
              <a:rPr lang="en-US" altLang="ko-KR" sz="1600" b="1" dirty="0">
                <a:latin typeface="+mj-ea"/>
                <a:ea typeface="+mj-ea"/>
              </a:rPr>
              <a:t>?</a:t>
            </a:r>
            <a:endParaRPr lang="ko-KR" altLang="en-US" sz="1600" b="1" dirty="0">
              <a:latin typeface="+mj-ea"/>
              <a:ea typeface="+mj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77008" y="1129308"/>
            <a:ext cx="1067679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latin typeface="+mn-ea"/>
              </a:rPr>
              <a:t>아마도 한 번쯤은 멀티 프로세스라는 말을 들어 본 적이 있을 겁니다</a:t>
            </a:r>
            <a:r>
              <a:rPr lang="en-US" altLang="ko-KR" sz="1100" dirty="0">
                <a:latin typeface="+mn-ea"/>
              </a:rPr>
              <a:t>. </a:t>
            </a:r>
            <a:r>
              <a:rPr lang="ko-KR" altLang="en-US" sz="1100" dirty="0">
                <a:latin typeface="+mn-ea"/>
              </a:rPr>
              <a:t>멀티 프로세스란 컴퓨터가 여러 가지 일을 동시에 하고 있는 것을 뜻합니다</a:t>
            </a:r>
            <a:r>
              <a:rPr lang="en-US" altLang="ko-KR" sz="1100" dirty="0" smtClean="0">
                <a:latin typeface="+mn-ea"/>
              </a:rPr>
              <a:t>.</a:t>
            </a:r>
          </a:p>
          <a:p>
            <a:r>
              <a:rPr lang="ko-KR" altLang="en-US" sz="1100" dirty="0" smtClean="0">
                <a:latin typeface="+mn-ea"/>
              </a:rPr>
              <a:t>지금 저의 경우 컴퓨터에서 음악이 나오고</a:t>
            </a:r>
            <a:r>
              <a:rPr lang="en-US" altLang="ko-KR" sz="1100" dirty="0" smtClean="0">
                <a:latin typeface="+mn-ea"/>
              </a:rPr>
              <a:t>, </a:t>
            </a:r>
            <a:r>
              <a:rPr lang="ko-KR" altLang="en-US" sz="1100" dirty="0" smtClean="0">
                <a:latin typeface="+mn-ea"/>
              </a:rPr>
              <a:t>워드프로그램을 사용하고</a:t>
            </a:r>
            <a:r>
              <a:rPr lang="en-US" altLang="ko-KR" sz="1100" dirty="0" smtClean="0">
                <a:latin typeface="+mn-ea"/>
              </a:rPr>
              <a:t>, </a:t>
            </a:r>
            <a:r>
              <a:rPr lang="ko-KR" altLang="en-US" sz="1100" dirty="0" smtClean="0">
                <a:latin typeface="+mn-ea"/>
              </a:rPr>
              <a:t>동료한테 무거운 파일을 전송해 주고 있습니다</a:t>
            </a:r>
            <a:r>
              <a:rPr lang="en-US" altLang="ko-KR" sz="1100" dirty="0" smtClean="0">
                <a:latin typeface="+mn-ea"/>
              </a:rPr>
              <a:t>. </a:t>
            </a:r>
            <a:r>
              <a:rPr lang="ko-KR" altLang="en-US" sz="1100" dirty="0" smtClean="0">
                <a:latin typeface="+mn-ea"/>
              </a:rPr>
              <a:t>이것이 멀티프로세스 입니다</a:t>
            </a:r>
            <a:r>
              <a:rPr lang="en-US" altLang="ko-KR" sz="1100" dirty="0" smtClean="0">
                <a:latin typeface="+mn-ea"/>
              </a:rPr>
              <a:t>.</a:t>
            </a:r>
          </a:p>
          <a:p>
            <a:endParaRPr lang="en-US" altLang="ko-KR" sz="1100" dirty="0">
              <a:latin typeface="+mn-ea"/>
            </a:endParaRPr>
          </a:p>
          <a:p>
            <a:r>
              <a:rPr lang="ko-KR" altLang="en-US" sz="1100" dirty="0" smtClean="0">
                <a:latin typeface="+mn-ea"/>
              </a:rPr>
              <a:t>그럼 </a:t>
            </a:r>
            <a:r>
              <a:rPr lang="ko-KR" altLang="en-US" sz="1100" dirty="0" err="1" smtClean="0">
                <a:latin typeface="+mn-ea"/>
              </a:rPr>
              <a:t>스레드</a:t>
            </a:r>
            <a:r>
              <a:rPr lang="en-US" altLang="ko-KR" sz="1100" dirty="0" smtClean="0">
                <a:latin typeface="+mn-ea"/>
              </a:rPr>
              <a:t>(</a:t>
            </a:r>
            <a:r>
              <a:rPr lang="ko-KR" altLang="en-US" sz="1100" dirty="0" err="1" smtClean="0">
                <a:latin typeface="+mn-ea"/>
              </a:rPr>
              <a:t>멀티스레드</a:t>
            </a:r>
            <a:r>
              <a:rPr lang="en-US" altLang="ko-KR" sz="1100" dirty="0" smtClean="0">
                <a:latin typeface="+mn-ea"/>
              </a:rPr>
              <a:t>)</a:t>
            </a:r>
            <a:r>
              <a:rPr lang="ko-KR" altLang="en-US" sz="1100" dirty="0" smtClean="0">
                <a:latin typeface="+mn-ea"/>
              </a:rPr>
              <a:t>란 무엇일까요</a:t>
            </a:r>
            <a:r>
              <a:rPr lang="en-US" altLang="ko-KR" sz="1100" dirty="0" smtClean="0">
                <a:latin typeface="+mn-ea"/>
              </a:rPr>
              <a:t>? </a:t>
            </a:r>
            <a:r>
              <a:rPr lang="ko-KR" altLang="en-US" sz="1100" dirty="0" smtClean="0">
                <a:latin typeface="+mn-ea"/>
              </a:rPr>
              <a:t>위에서 말한 하나의 프로세스에서 다시 여러 가지 일을 하는 것을 뜻 합니다</a:t>
            </a:r>
            <a:r>
              <a:rPr lang="en-US" altLang="ko-KR" sz="1100" dirty="0" smtClean="0">
                <a:latin typeface="+mn-ea"/>
              </a:rPr>
              <a:t>. </a:t>
            </a:r>
            <a:r>
              <a:rPr lang="ko-KR" altLang="en-US" sz="1100" dirty="0" smtClean="0">
                <a:latin typeface="+mn-ea"/>
              </a:rPr>
              <a:t>예를 들어 파일을 전송하면서 채팅을 하고 있습니다</a:t>
            </a:r>
            <a:r>
              <a:rPr lang="en-US" altLang="ko-KR" sz="1100" dirty="0" smtClean="0">
                <a:latin typeface="+mn-ea"/>
              </a:rPr>
              <a:t>. </a:t>
            </a:r>
            <a:r>
              <a:rPr lang="ko-KR" altLang="en-US" sz="1100" dirty="0" smtClean="0">
                <a:latin typeface="+mn-ea"/>
              </a:rPr>
              <a:t>동일한 채팅프로그램에서 파일전송과 채팅을 동시에 하고 있는 것 입니다</a:t>
            </a:r>
            <a:r>
              <a:rPr lang="en-US" altLang="ko-KR" sz="1100" dirty="0" smtClean="0">
                <a:latin typeface="+mn-ea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125415" y="2666481"/>
            <a:ext cx="2206870" cy="7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/>
              <a:t>채팅프로그램 </a:t>
            </a:r>
            <a:endParaRPr lang="en-US" altLang="ko-KR" sz="2000" dirty="0" smtClean="0"/>
          </a:p>
          <a:p>
            <a:pPr algn="ctr"/>
            <a:r>
              <a:rPr lang="ko-KR" altLang="en-US" sz="2000" dirty="0" smtClean="0"/>
              <a:t>프로세스</a:t>
            </a:r>
            <a:endParaRPr lang="ko-KR" altLang="en-US" sz="2000" dirty="0"/>
          </a:p>
        </p:txBody>
      </p:sp>
      <p:cxnSp>
        <p:nvCxnSpPr>
          <p:cNvPr id="7" name="직선 화살표 연결선 6"/>
          <p:cNvCxnSpPr>
            <a:stCxn id="5" idx="3"/>
          </p:cNvCxnSpPr>
          <p:nvPr/>
        </p:nvCxnSpPr>
        <p:spPr>
          <a:xfrm flipV="1">
            <a:off x="3332285" y="2596141"/>
            <a:ext cx="1257300" cy="439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4589585" y="2437878"/>
            <a:ext cx="1450730" cy="316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파일전송 </a:t>
            </a:r>
            <a:r>
              <a:rPr lang="ko-KR" altLang="en-US" sz="1200" dirty="0" err="1" smtClean="0"/>
              <a:t>스레드</a:t>
            </a:r>
            <a:endParaRPr lang="ko-KR" altLang="en-US" sz="1200" dirty="0"/>
          </a:p>
        </p:txBody>
      </p:sp>
      <p:sp>
        <p:nvSpPr>
          <p:cNvPr id="15" name="직사각형 14"/>
          <p:cNvSpPr/>
          <p:nvPr/>
        </p:nvSpPr>
        <p:spPr>
          <a:xfrm>
            <a:off x="4589585" y="3273149"/>
            <a:ext cx="1450730" cy="316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채팅 </a:t>
            </a:r>
            <a:r>
              <a:rPr lang="ko-KR" altLang="en-US" sz="1200" dirty="0" err="1" smtClean="0"/>
              <a:t>스레드</a:t>
            </a:r>
            <a:endParaRPr lang="ko-KR" altLang="en-US" sz="1200" dirty="0"/>
          </a:p>
        </p:txBody>
      </p:sp>
      <p:cxnSp>
        <p:nvCxnSpPr>
          <p:cNvPr id="16" name="직선 화살표 연결선 15"/>
          <p:cNvCxnSpPr>
            <a:stCxn id="5" idx="3"/>
            <a:endCxn id="15" idx="1"/>
          </p:cNvCxnSpPr>
          <p:nvPr/>
        </p:nvCxnSpPr>
        <p:spPr>
          <a:xfrm>
            <a:off x="3332285" y="3035758"/>
            <a:ext cx="1257300" cy="395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7008" y="3914903"/>
            <a:ext cx="106767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/>
              <a:t>JAVA</a:t>
            </a:r>
            <a:r>
              <a:rPr lang="ko-KR" altLang="en-US" sz="1100" dirty="0" smtClean="0"/>
              <a:t>는 기본적으로 </a:t>
            </a:r>
            <a:r>
              <a:rPr lang="ko-KR" altLang="en-US" sz="1100" dirty="0" err="1" smtClean="0"/>
              <a:t>멀티스레드를</a:t>
            </a:r>
            <a:r>
              <a:rPr lang="ko-KR" altLang="en-US" sz="1100" dirty="0" smtClean="0"/>
              <a:t> 지원 하고 있습니다</a:t>
            </a:r>
            <a:r>
              <a:rPr lang="en-US" altLang="ko-KR" sz="1100" dirty="0" smtClean="0"/>
              <a:t>.</a:t>
            </a:r>
          </a:p>
          <a:p>
            <a:r>
              <a:rPr lang="ko-KR" altLang="en-US" sz="1100" dirty="0" err="1" smtClean="0"/>
              <a:t>스레드는</a:t>
            </a:r>
            <a:r>
              <a:rPr lang="ko-KR" altLang="en-US" sz="1100" dirty="0" smtClean="0"/>
              <a:t> 두 가지 형태로 존재 합니다</a:t>
            </a:r>
            <a:r>
              <a:rPr lang="en-US" altLang="ko-KR" sz="1100" dirty="0" smtClean="0"/>
              <a:t>. </a:t>
            </a:r>
            <a:r>
              <a:rPr lang="ko-KR" altLang="en-US" sz="1100" dirty="0" smtClean="0"/>
              <a:t>하나는 객체 하나를 </a:t>
            </a:r>
            <a:r>
              <a:rPr lang="en-US" altLang="ko-KR" sz="1100" dirty="0" smtClean="0"/>
              <a:t>n</a:t>
            </a:r>
            <a:r>
              <a:rPr lang="ko-KR" altLang="en-US" sz="1100" dirty="0" smtClean="0"/>
              <a:t>개의 </a:t>
            </a:r>
            <a:r>
              <a:rPr lang="ko-KR" altLang="en-US" sz="1100" dirty="0" err="1" smtClean="0"/>
              <a:t>스레드가</a:t>
            </a:r>
            <a:r>
              <a:rPr lang="ko-KR" altLang="en-US" sz="1100" dirty="0" smtClean="0"/>
              <a:t> 공유 하는 방식 이고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또 다른 </a:t>
            </a:r>
            <a:r>
              <a:rPr lang="ko-KR" altLang="en-US" sz="1100" smtClean="0"/>
              <a:t>하나는 객체 하나당 </a:t>
            </a:r>
            <a:r>
              <a:rPr lang="ko-KR" altLang="en-US" sz="1100" dirty="0" smtClean="0"/>
              <a:t>하나의 </a:t>
            </a:r>
            <a:r>
              <a:rPr lang="ko-KR" altLang="en-US" sz="1100" dirty="0" err="1" smtClean="0"/>
              <a:t>스레드가</a:t>
            </a:r>
            <a:r>
              <a:rPr lang="ko-KR" altLang="en-US" sz="1100" dirty="0" smtClean="0"/>
              <a:t> 존재하는 방식 입니다</a:t>
            </a:r>
            <a:r>
              <a:rPr lang="en-US" altLang="ko-KR" sz="1100" dirty="0" smtClean="0"/>
              <a:t>.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3153682" y="5439216"/>
            <a:ext cx="1223338" cy="460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/>
              <a:t>객체</a:t>
            </a:r>
            <a:r>
              <a:rPr lang="en-US" altLang="ko-KR" sz="2000" dirty="0" smtClean="0"/>
              <a:t>0</a:t>
            </a:r>
            <a:endParaRPr lang="ko-KR" altLang="en-US" sz="2000" dirty="0"/>
          </a:p>
        </p:txBody>
      </p:sp>
      <p:sp>
        <p:nvSpPr>
          <p:cNvPr id="13" name="직사각형 12"/>
          <p:cNvSpPr/>
          <p:nvPr/>
        </p:nvSpPr>
        <p:spPr>
          <a:xfrm>
            <a:off x="1182998" y="4957455"/>
            <a:ext cx="1450730" cy="316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스레드</a:t>
            </a:r>
            <a:r>
              <a:rPr lang="en-US" altLang="ko-KR" sz="1200" dirty="0" smtClean="0"/>
              <a:t>0</a:t>
            </a:r>
            <a:endParaRPr lang="ko-KR" altLang="en-US" sz="1200" dirty="0"/>
          </a:p>
        </p:txBody>
      </p:sp>
      <p:sp>
        <p:nvSpPr>
          <p:cNvPr id="18" name="직사각형 17"/>
          <p:cNvSpPr/>
          <p:nvPr/>
        </p:nvSpPr>
        <p:spPr>
          <a:xfrm>
            <a:off x="1182998" y="5511372"/>
            <a:ext cx="1450730" cy="316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스레드</a:t>
            </a:r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19" name="직사각형 18"/>
          <p:cNvSpPr/>
          <p:nvPr/>
        </p:nvSpPr>
        <p:spPr>
          <a:xfrm>
            <a:off x="1182998" y="6060265"/>
            <a:ext cx="1450730" cy="316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스레드</a:t>
            </a:r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cxnSp>
        <p:nvCxnSpPr>
          <p:cNvPr id="10" name="직선 화살표 연결선 9"/>
          <p:cNvCxnSpPr>
            <a:stCxn id="18" idx="3"/>
            <a:endCxn id="12" idx="1"/>
          </p:cNvCxnSpPr>
          <p:nvPr/>
        </p:nvCxnSpPr>
        <p:spPr>
          <a:xfrm flipV="1">
            <a:off x="2633728" y="5669634"/>
            <a:ext cx="51995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>
            <a:endCxn id="12" idx="1"/>
          </p:cNvCxnSpPr>
          <p:nvPr/>
        </p:nvCxnSpPr>
        <p:spPr>
          <a:xfrm>
            <a:off x="2633728" y="5119949"/>
            <a:ext cx="519954" cy="549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>
            <a:stCxn id="19" idx="3"/>
            <a:endCxn id="12" idx="1"/>
          </p:cNvCxnSpPr>
          <p:nvPr/>
        </p:nvCxnSpPr>
        <p:spPr>
          <a:xfrm flipV="1">
            <a:off x="2633728" y="5669634"/>
            <a:ext cx="519954" cy="548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직사각형 25"/>
          <p:cNvSpPr/>
          <p:nvPr/>
        </p:nvSpPr>
        <p:spPr>
          <a:xfrm>
            <a:off x="7528459" y="5442864"/>
            <a:ext cx="1223338" cy="460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/>
              <a:t>객체</a:t>
            </a:r>
            <a:r>
              <a:rPr lang="en-US" altLang="ko-KR" sz="2000" dirty="0" smtClean="0"/>
              <a:t>1</a:t>
            </a:r>
            <a:endParaRPr lang="ko-KR" altLang="en-US" sz="2000" dirty="0"/>
          </a:p>
        </p:txBody>
      </p:sp>
      <p:sp>
        <p:nvSpPr>
          <p:cNvPr id="27" name="직사각형 26"/>
          <p:cNvSpPr/>
          <p:nvPr/>
        </p:nvSpPr>
        <p:spPr>
          <a:xfrm>
            <a:off x="5557775" y="4961103"/>
            <a:ext cx="1450730" cy="316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스레드</a:t>
            </a:r>
            <a:r>
              <a:rPr lang="en-US" altLang="ko-KR" sz="1200" dirty="0" smtClean="0"/>
              <a:t>0</a:t>
            </a:r>
            <a:endParaRPr lang="ko-KR" altLang="en-US" sz="1200" dirty="0"/>
          </a:p>
        </p:txBody>
      </p:sp>
      <p:sp>
        <p:nvSpPr>
          <p:cNvPr id="28" name="직사각형 27"/>
          <p:cNvSpPr/>
          <p:nvPr/>
        </p:nvSpPr>
        <p:spPr>
          <a:xfrm>
            <a:off x="5557775" y="5515020"/>
            <a:ext cx="1450730" cy="316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스레드</a:t>
            </a:r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29" name="직사각형 28"/>
          <p:cNvSpPr/>
          <p:nvPr/>
        </p:nvSpPr>
        <p:spPr>
          <a:xfrm>
            <a:off x="5557775" y="6063913"/>
            <a:ext cx="1450730" cy="316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스레드</a:t>
            </a:r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35" name="직사각형 34"/>
          <p:cNvSpPr/>
          <p:nvPr/>
        </p:nvSpPr>
        <p:spPr>
          <a:xfrm>
            <a:off x="7528459" y="4710940"/>
            <a:ext cx="1223338" cy="460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/>
              <a:t>객체</a:t>
            </a:r>
            <a:r>
              <a:rPr lang="en-US" altLang="ko-KR" sz="2000" dirty="0" smtClean="0"/>
              <a:t>0</a:t>
            </a:r>
            <a:endParaRPr lang="ko-KR" altLang="en-US" sz="2000" dirty="0"/>
          </a:p>
        </p:txBody>
      </p:sp>
      <p:sp>
        <p:nvSpPr>
          <p:cNvPr id="36" name="직사각형 35"/>
          <p:cNvSpPr/>
          <p:nvPr/>
        </p:nvSpPr>
        <p:spPr>
          <a:xfrm>
            <a:off x="7528459" y="6188920"/>
            <a:ext cx="1223338" cy="460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/>
              <a:t>객체</a:t>
            </a:r>
            <a:r>
              <a:rPr lang="en-US" altLang="ko-KR" sz="2000" dirty="0" smtClean="0"/>
              <a:t>2</a:t>
            </a:r>
            <a:endParaRPr lang="ko-KR" altLang="en-US" sz="2000" dirty="0"/>
          </a:p>
        </p:txBody>
      </p:sp>
      <p:cxnSp>
        <p:nvCxnSpPr>
          <p:cNvPr id="37" name="직선 화살표 연결선 36"/>
          <p:cNvCxnSpPr/>
          <p:nvPr/>
        </p:nvCxnSpPr>
        <p:spPr>
          <a:xfrm flipV="1">
            <a:off x="7008505" y="5679437"/>
            <a:ext cx="51995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>
            <a:endCxn id="35" idx="1"/>
          </p:cNvCxnSpPr>
          <p:nvPr/>
        </p:nvCxnSpPr>
        <p:spPr>
          <a:xfrm flipV="1">
            <a:off x="6970752" y="4941358"/>
            <a:ext cx="557707" cy="176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/>
          <p:cNvCxnSpPr/>
          <p:nvPr/>
        </p:nvCxnSpPr>
        <p:spPr>
          <a:xfrm>
            <a:off x="7008505" y="6227288"/>
            <a:ext cx="519954" cy="184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9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7007" y="760205"/>
            <a:ext cx="10676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+mj-ea"/>
                <a:ea typeface="+mj-ea"/>
              </a:rPr>
              <a:t>29</a:t>
            </a:r>
            <a:r>
              <a:rPr lang="en-US" altLang="ko-KR" sz="1600" b="1" kern="120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-2.</a:t>
            </a:r>
            <a:r>
              <a:rPr lang="en-US" altLang="ko-KR" sz="1600" b="1" kern="1200" baseline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 </a:t>
            </a:r>
            <a:r>
              <a:rPr lang="ko-KR" altLang="en-US" sz="1600" b="1" dirty="0" err="1">
                <a:latin typeface="+mj-ea"/>
                <a:ea typeface="+mj-ea"/>
              </a:rPr>
              <a:t>멀티스레드</a:t>
            </a:r>
            <a:r>
              <a:rPr lang="ko-KR" altLang="en-US" sz="1600" b="1" dirty="0">
                <a:latin typeface="+mj-ea"/>
                <a:ea typeface="+mj-ea"/>
              </a:rPr>
              <a:t> 문법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22036" y="1170786"/>
            <a:ext cx="10113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+mn-ea"/>
              </a:rPr>
              <a:t>Runnable </a:t>
            </a:r>
            <a:r>
              <a:rPr lang="ko-KR" altLang="en-US" sz="1200" b="1" dirty="0" smtClean="0">
                <a:latin typeface="+mn-ea"/>
              </a:rPr>
              <a:t>인터페이스 구현을 통한 </a:t>
            </a:r>
            <a:r>
              <a:rPr lang="en-US" altLang="ko-KR" sz="1200" b="1" dirty="0" smtClean="0">
                <a:latin typeface="+mn-ea"/>
              </a:rPr>
              <a:t>Thread</a:t>
            </a:r>
            <a:r>
              <a:rPr lang="ko-KR" altLang="en-US" sz="1200" b="1" dirty="0" smtClean="0">
                <a:latin typeface="+mn-ea"/>
              </a:rPr>
              <a:t> </a:t>
            </a:r>
            <a:r>
              <a:rPr lang="en-US" altLang="ko-KR" sz="1200" b="1" dirty="0">
                <a:latin typeface="+mn-ea"/>
              </a:rPr>
              <a:t>(29_2_ex1_thread)</a:t>
            </a:r>
            <a:endParaRPr lang="en-US" altLang="ko-KR" sz="1200" b="1" dirty="0" smtClean="0">
              <a:latin typeface="+mn-ea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822036" y="1447785"/>
            <a:ext cx="10113819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22036" y="3947313"/>
            <a:ext cx="10113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+mn-ea"/>
              </a:rPr>
              <a:t>Thread </a:t>
            </a:r>
            <a:r>
              <a:rPr lang="ko-KR" altLang="en-US" sz="1200" b="1" dirty="0" smtClean="0">
                <a:latin typeface="+mn-ea"/>
              </a:rPr>
              <a:t>클래스를 상속 통한 </a:t>
            </a:r>
            <a:r>
              <a:rPr lang="en-US" altLang="ko-KR" sz="1200" b="1" dirty="0">
                <a:latin typeface="+mn-ea"/>
              </a:rPr>
              <a:t>Thread (</a:t>
            </a:r>
            <a:r>
              <a:rPr lang="en-US" altLang="ko-KR" sz="1200" b="1" dirty="0" smtClean="0">
                <a:latin typeface="+mn-ea"/>
              </a:rPr>
              <a:t>29_2_ex2_thread)</a:t>
            </a:r>
          </a:p>
        </p:txBody>
      </p:sp>
      <p:cxnSp>
        <p:nvCxnSpPr>
          <p:cNvPr id="19" name="직선 연결선 18"/>
          <p:cNvCxnSpPr/>
          <p:nvPr/>
        </p:nvCxnSpPr>
        <p:spPr>
          <a:xfrm>
            <a:off x="822036" y="4214480"/>
            <a:ext cx="10113819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90" y="1460410"/>
            <a:ext cx="6479681" cy="242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075" y="1460410"/>
            <a:ext cx="881653" cy="215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90" y="4224312"/>
            <a:ext cx="7099023" cy="231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129" y="4345967"/>
            <a:ext cx="708471" cy="207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79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7007" y="760205"/>
            <a:ext cx="10676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+mj-ea"/>
                <a:ea typeface="+mj-ea"/>
              </a:rPr>
              <a:t>29</a:t>
            </a:r>
            <a:r>
              <a:rPr lang="en-US" altLang="ko-KR" sz="1600" b="1" kern="120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-2.</a:t>
            </a:r>
            <a:r>
              <a:rPr lang="en-US" altLang="ko-KR" sz="1600" b="1" kern="1200" baseline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 </a:t>
            </a:r>
            <a:r>
              <a:rPr lang="ko-KR" altLang="en-US" sz="1600" b="1" dirty="0" err="1">
                <a:latin typeface="+mj-ea"/>
                <a:ea typeface="+mj-ea"/>
              </a:rPr>
              <a:t>멀티스레드</a:t>
            </a:r>
            <a:r>
              <a:rPr lang="ko-KR" altLang="en-US" sz="1600" b="1" dirty="0">
                <a:latin typeface="+mj-ea"/>
                <a:ea typeface="+mj-ea"/>
              </a:rPr>
              <a:t> 문법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22036" y="1170786"/>
            <a:ext cx="10113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latin typeface="+mn-ea"/>
              </a:rPr>
              <a:t>객체</a:t>
            </a:r>
            <a:r>
              <a:rPr lang="en-US" altLang="ko-KR" sz="1200" b="1" dirty="0" smtClean="0">
                <a:latin typeface="+mn-ea"/>
              </a:rPr>
              <a:t>1</a:t>
            </a:r>
            <a:r>
              <a:rPr lang="ko-KR" altLang="en-US" sz="1200" b="1" dirty="0" smtClean="0">
                <a:latin typeface="+mn-ea"/>
              </a:rPr>
              <a:t>개</a:t>
            </a:r>
            <a:r>
              <a:rPr lang="en-US" altLang="ko-KR" sz="1200" b="1" dirty="0" smtClean="0">
                <a:latin typeface="+mn-ea"/>
              </a:rPr>
              <a:t>, </a:t>
            </a:r>
            <a:r>
              <a:rPr lang="ko-KR" altLang="en-US" sz="1200" b="1" dirty="0" err="1" smtClean="0">
                <a:latin typeface="+mn-ea"/>
              </a:rPr>
              <a:t>스레드</a:t>
            </a:r>
            <a:r>
              <a:rPr lang="en-US" altLang="ko-KR" sz="1200" b="1" dirty="0" smtClean="0">
                <a:latin typeface="+mn-ea"/>
              </a:rPr>
              <a:t>n</a:t>
            </a:r>
            <a:r>
              <a:rPr lang="ko-KR" altLang="en-US" sz="1200" b="1" dirty="0" smtClean="0">
                <a:latin typeface="+mn-ea"/>
              </a:rPr>
              <a:t>개 </a:t>
            </a:r>
            <a:r>
              <a:rPr lang="en-US" altLang="ko-KR" sz="1200" b="1" dirty="0">
                <a:latin typeface="+mn-ea"/>
              </a:rPr>
              <a:t>(</a:t>
            </a:r>
            <a:r>
              <a:rPr lang="en-US" altLang="ko-KR" sz="1200" b="1" dirty="0" smtClean="0">
                <a:latin typeface="+mn-ea"/>
              </a:rPr>
              <a:t>29_2_ex3_thread</a:t>
            </a:r>
            <a:r>
              <a:rPr lang="en-US" altLang="ko-KR" sz="1200" b="1" dirty="0">
                <a:latin typeface="+mn-ea"/>
              </a:rPr>
              <a:t>)</a:t>
            </a:r>
            <a:endParaRPr lang="en-US" altLang="ko-KR" sz="1200" b="1" dirty="0" smtClean="0">
              <a:latin typeface="+mn-ea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822036" y="1447785"/>
            <a:ext cx="10113819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36" y="1487540"/>
            <a:ext cx="9553625" cy="248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1" y="4036544"/>
            <a:ext cx="2605599" cy="221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49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7007" y="760205"/>
            <a:ext cx="10676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+mj-ea"/>
                <a:ea typeface="+mj-ea"/>
              </a:rPr>
              <a:t>29</a:t>
            </a:r>
            <a:r>
              <a:rPr lang="en-US" altLang="ko-KR" sz="1600" b="1" kern="120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-2.</a:t>
            </a:r>
            <a:r>
              <a:rPr lang="en-US" altLang="ko-KR" sz="1600" b="1" kern="1200" baseline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 </a:t>
            </a:r>
            <a:r>
              <a:rPr lang="ko-KR" altLang="en-US" sz="1600" b="1" dirty="0" err="1">
                <a:latin typeface="+mj-ea"/>
                <a:ea typeface="+mj-ea"/>
              </a:rPr>
              <a:t>멀티스레드</a:t>
            </a:r>
            <a:r>
              <a:rPr lang="ko-KR" altLang="en-US" sz="1600" b="1" dirty="0">
                <a:latin typeface="+mj-ea"/>
                <a:ea typeface="+mj-ea"/>
              </a:rPr>
              <a:t> 문법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22036" y="1170786"/>
            <a:ext cx="10113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latin typeface="+mn-ea"/>
              </a:rPr>
              <a:t>객체</a:t>
            </a:r>
            <a:r>
              <a:rPr lang="en-US" altLang="ko-KR" sz="1200" b="1" dirty="0" smtClean="0">
                <a:latin typeface="+mn-ea"/>
              </a:rPr>
              <a:t>1</a:t>
            </a:r>
            <a:r>
              <a:rPr lang="ko-KR" altLang="en-US" sz="1200" b="1" dirty="0" smtClean="0">
                <a:latin typeface="+mn-ea"/>
              </a:rPr>
              <a:t>개</a:t>
            </a:r>
            <a:r>
              <a:rPr lang="en-US" altLang="ko-KR" sz="1200" b="1" dirty="0" smtClean="0">
                <a:latin typeface="+mn-ea"/>
              </a:rPr>
              <a:t>, </a:t>
            </a:r>
            <a:r>
              <a:rPr lang="ko-KR" altLang="en-US" sz="1200" b="1" dirty="0" err="1" smtClean="0">
                <a:latin typeface="+mn-ea"/>
              </a:rPr>
              <a:t>스레드</a:t>
            </a:r>
            <a:r>
              <a:rPr lang="en-US" altLang="ko-KR" sz="1200" b="1" dirty="0" smtClean="0">
                <a:latin typeface="+mn-ea"/>
              </a:rPr>
              <a:t>1</a:t>
            </a:r>
            <a:r>
              <a:rPr lang="ko-KR" altLang="en-US" sz="1200" b="1" dirty="0" smtClean="0">
                <a:latin typeface="+mn-ea"/>
              </a:rPr>
              <a:t>개 </a:t>
            </a:r>
            <a:r>
              <a:rPr lang="en-US" altLang="ko-KR" sz="1200" b="1" dirty="0">
                <a:latin typeface="+mn-ea"/>
              </a:rPr>
              <a:t>(</a:t>
            </a:r>
            <a:r>
              <a:rPr lang="en-US" altLang="ko-KR" sz="1200" b="1" dirty="0" smtClean="0">
                <a:latin typeface="+mn-ea"/>
              </a:rPr>
              <a:t>29_2_ex4_thread</a:t>
            </a:r>
            <a:r>
              <a:rPr lang="en-US" altLang="ko-KR" sz="1200" b="1" dirty="0">
                <a:latin typeface="+mn-ea"/>
              </a:rPr>
              <a:t>)</a:t>
            </a:r>
            <a:endParaRPr lang="en-US" altLang="ko-KR" sz="1200" b="1" dirty="0" smtClean="0">
              <a:latin typeface="+mn-ea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822036" y="1447785"/>
            <a:ext cx="10113819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36" y="1461879"/>
            <a:ext cx="9639500" cy="251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36" y="4073040"/>
            <a:ext cx="2397351" cy="229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82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7007" y="760205"/>
            <a:ext cx="10676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+mj-ea"/>
                <a:ea typeface="+mj-ea"/>
              </a:rPr>
              <a:t>29</a:t>
            </a:r>
            <a:r>
              <a:rPr lang="en-US" altLang="ko-KR" sz="1600" b="1" kern="120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-2.</a:t>
            </a:r>
            <a:r>
              <a:rPr lang="en-US" altLang="ko-KR" sz="1600" b="1" kern="1200" baseline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 </a:t>
            </a:r>
            <a:r>
              <a:rPr lang="ko-KR" altLang="en-US" sz="1600" b="1" dirty="0" err="1">
                <a:latin typeface="+mj-ea"/>
                <a:ea typeface="+mj-ea"/>
              </a:rPr>
              <a:t>멀티스레드</a:t>
            </a:r>
            <a:r>
              <a:rPr lang="ko-KR" altLang="en-US" sz="1600" b="1" dirty="0">
                <a:latin typeface="+mj-ea"/>
                <a:ea typeface="+mj-ea"/>
              </a:rPr>
              <a:t> 문법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22036" y="1170786"/>
            <a:ext cx="10113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latin typeface="+mn-ea"/>
              </a:rPr>
              <a:t>선거 개표 방송 예제</a:t>
            </a:r>
            <a:r>
              <a:rPr lang="en-US" altLang="ko-KR" sz="1200" b="1" dirty="0">
                <a:latin typeface="+mn-ea"/>
              </a:rPr>
              <a:t>(</a:t>
            </a:r>
            <a:r>
              <a:rPr lang="en-US" altLang="ko-KR" sz="1200" b="1" dirty="0" smtClean="0">
                <a:latin typeface="+mn-ea"/>
              </a:rPr>
              <a:t>29_2_ex5_thread)</a:t>
            </a:r>
          </a:p>
        </p:txBody>
      </p:sp>
      <p:cxnSp>
        <p:nvCxnSpPr>
          <p:cNvPr id="12" name="직선 연결선 11"/>
          <p:cNvCxnSpPr/>
          <p:nvPr/>
        </p:nvCxnSpPr>
        <p:spPr>
          <a:xfrm>
            <a:off x="822036" y="1447785"/>
            <a:ext cx="10113819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3182" y="1447785"/>
            <a:ext cx="101126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/>
              <a:t>선거 </a:t>
            </a:r>
            <a:r>
              <a:rPr lang="ko-KR" altLang="en-US" sz="1100" dirty="0" smtClean="0"/>
              <a:t>개표방송에서 지역</a:t>
            </a:r>
            <a:r>
              <a:rPr lang="en-US" altLang="ko-KR" sz="1100" dirty="0" smtClean="0"/>
              <a:t>1</a:t>
            </a:r>
            <a:r>
              <a:rPr lang="en-US" altLang="ko-KR" sz="1100" dirty="0"/>
              <a:t>, </a:t>
            </a:r>
            <a:r>
              <a:rPr lang="ko-KR" altLang="en-US" sz="1100" dirty="0" smtClean="0"/>
              <a:t>지역</a:t>
            </a:r>
            <a:r>
              <a:rPr lang="en-US" altLang="ko-KR" sz="1100" dirty="0" smtClean="0"/>
              <a:t>2</a:t>
            </a:r>
            <a:r>
              <a:rPr lang="en-US" altLang="ko-KR" sz="1100" dirty="0"/>
              <a:t>, </a:t>
            </a:r>
            <a:r>
              <a:rPr lang="ko-KR" altLang="en-US" sz="1100" dirty="0" smtClean="0"/>
              <a:t>지역</a:t>
            </a:r>
            <a:r>
              <a:rPr lang="en-US" altLang="ko-KR" sz="1100" dirty="0" smtClean="0"/>
              <a:t>3</a:t>
            </a:r>
            <a:r>
              <a:rPr lang="ko-KR" altLang="en-US" sz="1100" dirty="0"/>
              <a:t>의 </a:t>
            </a:r>
            <a:r>
              <a:rPr lang="ko-KR" altLang="en-US" sz="1100" dirty="0" err="1" smtClean="0"/>
              <a:t>개표율이</a:t>
            </a:r>
            <a:r>
              <a:rPr lang="ko-KR" altLang="en-US" sz="1100" dirty="0" smtClean="0"/>
              <a:t> </a:t>
            </a:r>
            <a:r>
              <a:rPr lang="ko-KR" altLang="en-US" sz="1100" dirty="0" err="1"/>
              <a:t>엎치락</a:t>
            </a:r>
            <a:r>
              <a:rPr lang="ko-KR" altLang="en-US" sz="1100" dirty="0"/>
              <a:t> </a:t>
            </a:r>
            <a:r>
              <a:rPr lang="ko-KR" altLang="en-US" sz="1100" dirty="0" err="1"/>
              <a:t>뒤치락</a:t>
            </a:r>
            <a:r>
              <a:rPr lang="ko-KR" altLang="en-US" sz="1100" dirty="0"/>
              <a:t> 하는 것을 </a:t>
            </a:r>
            <a:r>
              <a:rPr lang="en-US" altLang="ko-KR" sz="1100" dirty="0"/>
              <a:t>Thread</a:t>
            </a:r>
            <a:r>
              <a:rPr lang="ko-KR" altLang="en-US" sz="1100" dirty="0"/>
              <a:t>를 이용하여 만들어 보겠습니다</a:t>
            </a:r>
            <a:r>
              <a:rPr lang="en-US" altLang="ko-KR" sz="1100" dirty="0"/>
              <a:t>.</a:t>
            </a:r>
            <a:endParaRPr lang="en-US" altLang="ko-KR" sz="1100" dirty="0" smtClean="0">
              <a:latin typeface="+mn-ea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40" y="1709395"/>
            <a:ext cx="8678607" cy="411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95" y="4452719"/>
            <a:ext cx="3256105" cy="175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67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7007" y="760205"/>
            <a:ext cx="10676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+mj-ea"/>
                <a:ea typeface="+mj-ea"/>
              </a:rPr>
              <a:t>29</a:t>
            </a:r>
            <a:r>
              <a:rPr lang="en-US" altLang="ko-KR" sz="1600" b="1" kern="120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-3.</a:t>
            </a:r>
            <a:r>
              <a:rPr lang="en-US" altLang="ko-KR" sz="1600" b="1" kern="1200" baseline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 </a:t>
            </a:r>
            <a:r>
              <a:rPr lang="en-US" altLang="ko-KR" sz="1600" b="1" dirty="0">
                <a:latin typeface="+mj-ea"/>
                <a:ea typeface="+mj-ea"/>
              </a:rPr>
              <a:t>synchronized</a:t>
            </a:r>
            <a:endParaRPr lang="ko-KR" altLang="en-US" sz="1600" b="1" dirty="0">
              <a:latin typeface="+mj-ea"/>
              <a:ea typeface="+mj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77008" y="1112214"/>
            <a:ext cx="10676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atin typeface="+mn-ea"/>
              </a:rPr>
              <a:t>Synchronized</a:t>
            </a:r>
            <a:r>
              <a:rPr lang="ko-KR" altLang="en-US" sz="1100" dirty="0" smtClean="0">
                <a:latin typeface="+mn-ea"/>
              </a:rPr>
              <a:t>의 사전적 의미는 통합</a:t>
            </a:r>
            <a:r>
              <a:rPr lang="en-US" altLang="ko-KR" sz="1100" dirty="0" smtClean="0">
                <a:latin typeface="+mn-ea"/>
              </a:rPr>
              <a:t>, </a:t>
            </a:r>
            <a:r>
              <a:rPr lang="ko-KR" altLang="en-US" sz="1100" dirty="0" smtClean="0">
                <a:latin typeface="+mn-ea"/>
              </a:rPr>
              <a:t>동시 정도의 의미 입니다</a:t>
            </a:r>
            <a:r>
              <a:rPr lang="en-US" altLang="ko-KR" sz="1100" dirty="0" smtClean="0">
                <a:latin typeface="+mn-ea"/>
              </a:rPr>
              <a:t>.</a:t>
            </a:r>
          </a:p>
          <a:p>
            <a:r>
              <a:rPr lang="ko-KR" altLang="en-US" sz="1100" dirty="0" smtClean="0">
                <a:latin typeface="+mn-ea"/>
              </a:rPr>
              <a:t>위에서 살펴본 봐와 같이 </a:t>
            </a:r>
            <a:r>
              <a:rPr lang="en-US" altLang="ko-KR" sz="1100" dirty="0" smtClean="0">
                <a:latin typeface="+mn-ea"/>
              </a:rPr>
              <a:t>JAVA </a:t>
            </a:r>
            <a:r>
              <a:rPr lang="ko-KR" altLang="en-US" sz="1100" dirty="0" err="1" smtClean="0">
                <a:latin typeface="+mn-ea"/>
              </a:rPr>
              <a:t>멀티스레에서</a:t>
            </a:r>
            <a:r>
              <a:rPr lang="ko-KR" altLang="en-US" sz="1100" dirty="0" smtClean="0">
                <a:latin typeface="+mn-ea"/>
              </a:rPr>
              <a:t> 하나의 객체에 </a:t>
            </a:r>
            <a:r>
              <a:rPr lang="en-US" altLang="ko-KR" sz="1100" dirty="0" smtClean="0">
                <a:latin typeface="+mn-ea"/>
              </a:rPr>
              <a:t>n</a:t>
            </a:r>
            <a:r>
              <a:rPr lang="ko-KR" altLang="en-US" sz="1100" dirty="0" smtClean="0">
                <a:latin typeface="+mn-ea"/>
              </a:rPr>
              <a:t>개의 </a:t>
            </a:r>
            <a:r>
              <a:rPr lang="ko-KR" altLang="en-US" sz="1100" dirty="0" err="1" smtClean="0">
                <a:latin typeface="+mn-ea"/>
              </a:rPr>
              <a:t>스레드가</a:t>
            </a:r>
            <a:r>
              <a:rPr lang="ko-KR" altLang="en-US" sz="1100" dirty="0" smtClean="0">
                <a:latin typeface="+mn-ea"/>
              </a:rPr>
              <a:t> 진행될 경우가 있습니다</a:t>
            </a:r>
            <a:r>
              <a:rPr lang="en-US" altLang="ko-KR" sz="1100" dirty="0" smtClean="0">
                <a:latin typeface="+mn-ea"/>
              </a:rPr>
              <a:t>. </a:t>
            </a:r>
            <a:r>
              <a:rPr lang="ko-KR" altLang="en-US" sz="1100" dirty="0" smtClean="0">
                <a:latin typeface="+mn-ea"/>
              </a:rPr>
              <a:t>이런 경우 문제가 생길 수 있습니다</a:t>
            </a:r>
            <a:r>
              <a:rPr lang="en-US" altLang="ko-KR" sz="1100" dirty="0" smtClean="0">
                <a:latin typeface="+mn-ea"/>
              </a:rPr>
              <a:t>.</a:t>
            </a:r>
          </a:p>
          <a:p>
            <a:r>
              <a:rPr lang="ko-KR" altLang="en-US" sz="1100" dirty="0" smtClean="0">
                <a:latin typeface="+mn-ea"/>
              </a:rPr>
              <a:t>객체에 선언되어 있는 </a:t>
            </a:r>
            <a:r>
              <a:rPr lang="ko-KR" altLang="en-US" sz="1100" dirty="0" err="1" smtClean="0">
                <a:latin typeface="+mn-ea"/>
              </a:rPr>
              <a:t>인스턴스변수를</a:t>
            </a:r>
            <a:r>
              <a:rPr lang="ko-KR" altLang="en-US" sz="1100" dirty="0" smtClean="0">
                <a:latin typeface="+mn-ea"/>
              </a:rPr>
              <a:t> </a:t>
            </a:r>
            <a:r>
              <a:rPr lang="ko-KR" altLang="en-US" sz="1100" dirty="0" err="1" smtClean="0">
                <a:latin typeface="+mn-ea"/>
              </a:rPr>
              <a:t>스레드에서</a:t>
            </a:r>
            <a:r>
              <a:rPr lang="ko-KR" altLang="en-US" sz="1100" dirty="0" smtClean="0">
                <a:latin typeface="+mn-ea"/>
              </a:rPr>
              <a:t> 공유 하게 되어</a:t>
            </a:r>
            <a:r>
              <a:rPr lang="en-US" altLang="ko-KR" sz="1100" dirty="0" smtClean="0">
                <a:latin typeface="+mn-ea"/>
              </a:rPr>
              <a:t>, </a:t>
            </a:r>
            <a:r>
              <a:rPr lang="ko-KR" altLang="en-US" sz="1100" dirty="0" smtClean="0">
                <a:latin typeface="+mn-ea"/>
              </a:rPr>
              <a:t> </a:t>
            </a:r>
            <a:r>
              <a:rPr lang="ko-KR" altLang="en-US" sz="1100" dirty="0" err="1" smtClean="0">
                <a:latin typeface="+mn-ea"/>
              </a:rPr>
              <a:t>인스턴스의</a:t>
            </a:r>
            <a:r>
              <a:rPr lang="ko-KR" altLang="en-US" sz="1100" dirty="0" smtClean="0">
                <a:latin typeface="+mn-ea"/>
              </a:rPr>
              <a:t> 값에 영향을 미치게 됩니다</a:t>
            </a:r>
            <a:r>
              <a:rPr lang="en-US" altLang="ko-KR" sz="1100" dirty="0" smtClean="0">
                <a:latin typeface="+mn-ea"/>
              </a:rPr>
              <a:t>.</a:t>
            </a:r>
          </a:p>
          <a:p>
            <a:r>
              <a:rPr lang="ko-KR" altLang="en-US" sz="1100" dirty="0" smtClean="0">
                <a:latin typeface="+mn-ea"/>
              </a:rPr>
              <a:t>이런 경우를 대비해서 </a:t>
            </a:r>
            <a:r>
              <a:rPr lang="en-US" altLang="ko-KR" sz="1100" dirty="0" smtClean="0">
                <a:latin typeface="+mn-ea"/>
              </a:rPr>
              <a:t>JAVA</a:t>
            </a:r>
            <a:r>
              <a:rPr lang="ko-KR" altLang="en-US" sz="1100" dirty="0" smtClean="0">
                <a:latin typeface="+mn-ea"/>
              </a:rPr>
              <a:t>에서는 </a:t>
            </a:r>
            <a:r>
              <a:rPr lang="en-US" altLang="ko-KR" sz="1100" dirty="0" smtClean="0">
                <a:latin typeface="+mn-ea"/>
              </a:rPr>
              <a:t>synchronized</a:t>
            </a:r>
            <a:r>
              <a:rPr lang="ko-KR" altLang="en-US" sz="1100" dirty="0" smtClean="0">
                <a:latin typeface="+mn-ea"/>
              </a:rPr>
              <a:t>라는 키워드를 이용합니다</a:t>
            </a:r>
            <a:r>
              <a:rPr lang="en-US" altLang="ko-KR" sz="1100" dirty="0" smtClean="0">
                <a:latin typeface="+mn-ea"/>
              </a:rPr>
              <a:t>. Synchronized</a:t>
            </a:r>
            <a:r>
              <a:rPr lang="ko-KR" altLang="en-US" sz="1100" dirty="0" smtClean="0">
                <a:latin typeface="+mn-ea"/>
              </a:rPr>
              <a:t>는 먼저 수행되는 </a:t>
            </a:r>
            <a:r>
              <a:rPr lang="ko-KR" altLang="en-US" sz="1100" dirty="0" err="1" smtClean="0">
                <a:latin typeface="+mn-ea"/>
              </a:rPr>
              <a:t>스레드의</a:t>
            </a:r>
            <a:r>
              <a:rPr lang="ko-KR" altLang="en-US" sz="1100" dirty="0" smtClean="0">
                <a:latin typeface="+mn-ea"/>
              </a:rPr>
              <a:t> </a:t>
            </a:r>
            <a:r>
              <a:rPr lang="ko-KR" altLang="en-US" sz="1100" dirty="0"/>
              <a:t>모든 작업이 끝날 때까지 다른</a:t>
            </a:r>
            <a:r>
              <a:rPr lang="ko-KR" altLang="en-US" sz="1100" dirty="0" smtClean="0">
                <a:latin typeface="+mn-ea"/>
              </a:rPr>
              <a:t> </a:t>
            </a:r>
            <a:r>
              <a:rPr lang="ko-KR" altLang="en-US" sz="1100" dirty="0" err="1" smtClean="0">
                <a:latin typeface="+mn-ea"/>
              </a:rPr>
              <a:t>스레드는</a:t>
            </a:r>
            <a:r>
              <a:rPr lang="ko-KR" altLang="en-US" sz="1100" dirty="0" smtClean="0">
                <a:latin typeface="+mn-ea"/>
              </a:rPr>
              <a:t> 기다려야 하는 방식 입니다</a:t>
            </a:r>
            <a:r>
              <a:rPr lang="en-US" altLang="ko-KR" sz="1100" dirty="0" smtClean="0">
                <a:latin typeface="+mn-ea"/>
              </a:rPr>
              <a:t>.</a:t>
            </a:r>
          </a:p>
          <a:p>
            <a:r>
              <a:rPr lang="ko-KR" altLang="en-US" sz="1100" dirty="0" smtClean="0">
                <a:latin typeface="+mn-ea"/>
              </a:rPr>
              <a:t>쉽게 식당 예를 들어 보겠습니다</a:t>
            </a:r>
            <a:r>
              <a:rPr lang="en-US" altLang="ko-KR" sz="1100" dirty="0" smtClean="0">
                <a:latin typeface="+mn-ea"/>
              </a:rPr>
              <a:t>. </a:t>
            </a:r>
            <a:r>
              <a:rPr lang="ko-KR" altLang="en-US" sz="1100" dirty="0" smtClean="0">
                <a:latin typeface="+mn-ea"/>
              </a:rPr>
              <a:t>점심 시간에 식당에 가면 사람이 많아 비어있는 테이블이 없을 수 있습니다</a:t>
            </a:r>
            <a:r>
              <a:rPr lang="en-US" altLang="ko-KR" sz="1100" dirty="0" smtClean="0">
                <a:latin typeface="+mn-ea"/>
              </a:rPr>
              <a:t>. </a:t>
            </a:r>
            <a:r>
              <a:rPr lang="ko-KR" altLang="en-US" sz="1100" dirty="0" smtClean="0">
                <a:latin typeface="+mn-ea"/>
              </a:rPr>
              <a:t>그런 경우 </a:t>
            </a:r>
            <a:r>
              <a:rPr lang="ko-KR" altLang="en-US" sz="1100" dirty="0"/>
              <a:t>우리는 식당 문 앞에서 기다리다가 먼저 온 순서대로 빈자리에 앉습니다</a:t>
            </a:r>
            <a:r>
              <a:rPr lang="en-US" altLang="ko-KR" sz="1100" dirty="0" smtClean="0">
                <a:latin typeface="+mn-ea"/>
              </a:rPr>
              <a:t>. </a:t>
            </a:r>
            <a:r>
              <a:rPr lang="ko-KR" altLang="en-US" sz="1100" dirty="0" smtClean="0">
                <a:latin typeface="+mn-ea"/>
              </a:rPr>
              <a:t>만약 다른 사람이 식사하고 있는 테이블에 같이 앉아서 식사를 한다면</a:t>
            </a:r>
            <a:r>
              <a:rPr lang="en-US" altLang="ko-KR" sz="1100" dirty="0" smtClean="0">
                <a:latin typeface="+mn-ea"/>
              </a:rPr>
              <a:t>, </a:t>
            </a:r>
            <a:r>
              <a:rPr lang="ko-KR" altLang="en-US" sz="1100" dirty="0" smtClean="0">
                <a:latin typeface="+mn-ea"/>
              </a:rPr>
              <a:t>반찬도 공유되고</a:t>
            </a:r>
            <a:r>
              <a:rPr lang="en-US" altLang="ko-KR" sz="1100" dirty="0" smtClean="0">
                <a:latin typeface="+mn-ea"/>
              </a:rPr>
              <a:t>, </a:t>
            </a:r>
            <a:r>
              <a:rPr lang="ko-KR" altLang="en-US" sz="1100" dirty="0" smtClean="0">
                <a:latin typeface="+mn-ea"/>
              </a:rPr>
              <a:t>밥도 공유되어 엉망이 되어 버릴 것입니다</a:t>
            </a:r>
            <a:r>
              <a:rPr lang="en-US" altLang="ko-KR" sz="1100" dirty="0" smtClean="0">
                <a:latin typeface="+mn-ea"/>
              </a:rPr>
              <a:t>. </a:t>
            </a:r>
            <a:r>
              <a:rPr lang="ko-KR" altLang="en-US" sz="1100" dirty="0" err="1" smtClean="0">
                <a:latin typeface="+mn-ea"/>
              </a:rPr>
              <a:t>스레드도</a:t>
            </a:r>
            <a:r>
              <a:rPr lang="ko-KR" altLang="en-US" sz="1100" dirty="0" smtClean="0">
                <a:latin typeface="+mn-ea"/>
              </a:rPr>
              <a:t> 마찬가지라고 생각 하시면 됩니다</a:t>
            </a:r>
            <a:r>
              <a:rPr lang="en-US" altLang="ko-KR" sz="1100" dirty="0">
                <a:latin typeface="+mn-ea"/>
              </a:rPr>
              <a:t>. (29_3_ex1_thread)</a:t>
            </a:r>
            <a:endParaRPr lang="en-US" altLang="ko-KR" sz="1100" dirty="0" smtClean="0">
              <a:latin typeface="+mn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937372" y="3624621"/>
            <a:ext cx="1223338" cy="460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/>
              <a:t>객체</a:t>
            </a:r>
            <a:r>
              <a:rPr lang="en-US" altLang="ko-KR" sz="2000" dirty="0" smtClean="0"/>
              <a:t>0</a:t>
            </a:r>
            <a:endParaRPr lang="ko-KR" altLang="en-US" sz="2000" dirty="0"/>
          </a:p>
        </p:txBody>
      </p:sp>
      <p:sp>
        <p:nvSpPr>
          <p:cNvPr id="10" name="직사각형 9"/>
          <p:cNvSpPr/>
          <p:nvPr/>
        </p:nvSpPr>
        <p:spPr>
          <a:xfrm>
            <a:off x="966688" y="3142860"/>
            <a:ext cx="1450730" cy="316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스레드</a:t>
            </a:r>
            <a:r>
              <a:rPr lang="en-US" altLang="ko-KR" sz="1200" dirty="0" smtClean="0"/>
              <a:t>0</a:t>
            </a:r>
            <a:endParaRPr lang="ko-KR" altLang="en-US" sz="1200" dirty="0"/>
          </a:p>
        </p:txBody>
      </p:sp>
      <p:sp>
        <p:nvSpPr>
          <p:cNvPr id="13" name="직사각형 12"/>
          <p:cNvSpPr/>
          <p:nvPr/>
        </p:nvSpPr>
        <p:spPr>
          <a:xfrm>
            <a:off x="966688" y="3696777"/>
            <a:ext cx="1450730" cy="316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스레드</a:t>
            </a:r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16" name="직사각형 15"/>
          <p:cNvSpPr/>
          <p:nvPr/>
        </p:nvSpPr>
        <p:spPr>
          <a:xfrm>
            <a:off x="966688" y="4245670"/>
            <a:ext cx="1450730" cy="316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스레드</a:t>
            </a:r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cxnSp>
        <p:nvCxnSpPr>
          <p:cNvPr id="17" name="직선 화살표 연결선 16"/>
          <p:cNvCxnSpPr>
            <a:stCxn id="13" idx="3"/>
            <a:endCxn id="9" idx="1"/>
          </p:cNvCxnSpPr>
          <p:nvPr/>
        </p:nvCxnSpPr>
        <p:spPr>
          <a:xfrm flipV="1">
            <a:off x="2417418" y="3855039"/>
            <a:ext cx="51995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>
            <a:endCxn id="9" idx="1"/>
          </p:cNvCxnSpPr>
          <p:nvPr/>
        </p:nvCxnSpPr>
        <p:spPr>
          <a:xfrm>
            <a:off x="2417418" y="3305354"/>
            <a:ext cx="519954" cy="549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>
            <a:stCxn id="16" idx="3"/>
            <a:endCxn id="9" idx="1"/>
          </p:cNvCxnSpPr>
          <p:nvPr/>
        </p:nvCxnSpPr>
        <p:spPr>
          <a:xfrm flipV="1">
            <a:off x="2417418" y="3855039"/>
            <a:ext cx="519954" cy="548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677" y="2552764"/>
            <a:ext cx="2797452" cy="185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964" y="4451639"/>
            <a:ext cx="4861535" cy="206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675" y="2558764"/>
            <a:ext cx="1920430" cy="161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0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2917</TotalTime>
  <Words>408</Words>
  <Application>Microsoft Office PowerPoint</Application>
  <PresentationFormat>와이드스크린</PresentationFormat>
  <Paragraphs>60</Paragraphs>
  <Slides>7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1" baseType="lpstr">
      <vt:lpstr>HY견고딕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ho</dc:creator>
  <cp:lastModifiedBy>ho</cp:lastModifiedBy>
  <cp:revision>1215</cp:revision>
  <dcterms:created xsi:type="dcterms:W3CDTF">2014-12-01T08:37:15Z</dcterms:created>
  <dcterms:modified xsi:type="dcterms:W3CDTF">2014-12-24T00:26:11Z</dcterms:modified>
</cp:coreProperties>
</file>